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Action1.xml" ContentType="application/vnd.ms-office.inkAction+xml"/>
  <Override PartName="/ppt/ink/inkAction2.xml" ContentType="application/vnd.ms-office.inkAction+xml"/>
  <Override PartName="/ppt/ink/ink1.xml" ContentType="application/inkml+xml"/>
  <Override PartName="/ppt/ink/inkAction3.xml" ContentType="application/vnd.ms-office.inkAction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68" r:id="rId2"/>
    <p:sldId id="276" r:id="rId3"/>
    <p:sldId id="275" r:id="rId4"/>
    <p:sldId id="269" r:id="rId5"/>
    <p:sldId id="270" r:id="rId6"/>
    <p:sldId id="271" r:id="rId7"/>
    <p:sldId id="27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539" autoAdjust="0"/>
    <p:restoredTop sz="94660"/>
  </p:normalViewPr>
  <p:slideViewPr>
    <p:cSldViewPr snapToGrid="0">
      <p:cViewPr varScale="1">
        <p:scale>
          <a:sx n="128" d="100"/>
          <a:sy n="128" d="100"/>
        </p:scale>
        <p:origin x="67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73.7044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0-10-12T23:33:05.997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10034 12161 0,'0'-22'74</inkml:trace>
</inkml:ink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84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4" units="1/cm"/>
          <inkml:channelProperty channel="Y" name="resolution" value="31.76471" units="1/cm"/>
          <inkml:channelProperty channel="T" name="resolution" value="1" units="1/dev"/>
        </inkml:channelProperties>
      </inkml:inkSource>
      <inkml:timestamp xml:id="ts0" timeString="2020-10-20T18:24:03.04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7288">
    <iact:property name="dataType"/>
    <iact:actionData xml:id="d0">
      <inkml:trace xmlns:inkml="http://www.w3.org/2003/InkML" xml:id="stk0" contextRef="#ctx0" brushRef="#br0">20182 6451 0,'-43'0'33,"0"0"-16,-43 43-16,-43 43 14,0 43 2,43 0-1,0 86 1,86-172-1,-86 172 1,-86 86 0,86-43-1,43 86 1,0 86 0,43-43 0,86-43-1,-86-301-16,86 301 17,0 86-1,0-215 1,-86-43 0,0-86-1,43-43 1,43 86 0,-43 172-1,43 0 1,-86-86 0,0-129-1</inkml:trace>
    </iact:actionData>
  </iact:action>
</iact:actions>
</file>

<file path=ppt/ink/inkAction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84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4" units="1/cm"/>
          <inkml:channelProperty channel="Y" name="resolution" value="31.76471" units="1/cm"/>
          <inkml:channelProperty channel="T" name="resolution" value="1" units="1/dev"/>
        </inkml:channelProperties>
      </inkml:inkSource>
      <inkml:timestamp xml:id="ts0" timeString="2020-10-20T18:24:03.047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act:action type="add" startTime="15094">
    <iact:property name="dataType"/>
    <iact:actionData xml:id="d0">
      <inkml:trace xmlns:inkml="http://www.w3.org/2003/InkML" xml:id="stk0" contextRef="#ctx0" brushRef="#br0">1635 8042 0,'0'43'118,"-43"-43"-115,0 0 1,43 43 12,-172 172 0,86-43 1,0 43-1,86-129 1,-43-43 0,43 0-1,-43 86 2,0 43-2,0 43 1,43 0-1,-43-43 1,43 0 0,-43 0 0,43 0-1,0-43 1,43 43-1,0 0 1,-43 0 0,43 43-1,0 0 1,-43 43-1,43-43 1,0-43 0,-43-43-1,43 43 1,43 43 0,-86-172-17,86 172 18,0 0-2,-86-43 1,43-86-1,-43-43-14,0 43 13,43 43 1,43 0 1,-43 0 0,0-43-1,1-43 1,-1 0 2,0-43-5,0 86 3,-43-129 91,43 43-105,-43-43 0</inkml:trace>
    </iact:actionData>
  </iact:action>
</iact:actions>
</file>

<file path=ppt/ink/inkAction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84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4" units="1/cm"/>
          <inkml:channelProperty channel="Y" name="resolution" value="31.76471" units="1/cm"/>
          <inkml:channelProperty channel="T" name="resolution" value="1" units="1/dev"/>
        </inkml:channelProperties>
      </inkml:inkSource>
      <inkml:timestamp xml:id="ts0" timeString="2020-10-20T18:24:03.047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act:action type="add" startTime="28776">
    <iact:property name="dataType"/>
    <iact:actionData xml:id="d0">
      <inkml:trace xmlns:inkml="http://www.w3.org/2003/InkML" xml:id="stk0" contextRef="#ctx0" brushRef="#br0">646 16255 0,'43'0'85,"-43"43"-71,0 0 0,0 0 0,0 43 2,0 0 1,0-43 1,0 0-3,0 0 7,0 0-10,0 0 4,0 43 1,0-43 0,43-43-1,-43 43 35,43-43-36,-43 43-14,86 43 16,-43 0 0,0-86-1,-43 43 0,43 0 1,0 0-1,43 43 1,-43-86 0,-43 43 103</inkml:trace>
    </iact:actionData>
  </iact:action>
</iact:action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C3EB6C-93D1-4874-BA49-718786567660}" type="datetimeFigureOut">
              <a:rPr lang="en-US" smtClean="0"/>
              <a:t>10/20/20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66E5C9-9BD1-424B-AA4C-D9A8749803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9803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05EECA-32BC-4147-8810-4F2D2474BC9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0865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C7C2EC-5E1E-4C18-A85E-D7C29A06AF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31D5BC-8F1A-4131-9E5B-4691652AA1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678703-63F3-4DD3-A65A-48AA5BF52E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871C8-7FBE-4175-A291-0B1751051F61}" type="datetimeFigureOut">
              <a:rPr lang="en-US" smtClean="0"/>
              <a:t>10/20/20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E92E54-2A19-4109-A872-1A1FB4C84A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FEEBCE-866F-4696-9BA7-725470322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295A4-2121-41B9-9CDF-3641DBA735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8068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8191D1-9757-4709-96C8-8CBAFE1C5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43B7607-9640-4651-BA72-71CA38007D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CAD584-8135-490D-9DE9-A4EBBC2BF5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871C8-7FBE-4175-A291-0B1751051F61}" type="datetimeFigureOut">
              <a:rPr lang="en-US" smtClean="0"/>
              <a:t>10/20/20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E83C73-78C9-423A-ACCF-E57BD18D6C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05A839-AD78-4CC6-BF6B-BA19A744E8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295A4-2121-41B9-9CDF-3641DBA735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797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765737-2785-4884-BF6F-06BD5A25976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4C5AD8E-8CCD-4E81-BF64-FDD0ECC3E5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279BB3-591E-4136-AB13-9A25420A13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871C8-7FBE-4175-A291-0B1751051F61}" type="datetimeFigureOut">
              <a:rPr lang="en-US" smtClean="0"/>
              <a:t>10/20/20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F3777E-F8C1-4C18-B84D-1646BC97FB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ECD2A7-9861-45AA-8F62-3FF42B041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295A4-2121-41B9-9CDF-3641DBA735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3998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D0A6D3-4B59-4DA8-81C2-8030BA714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BAEF8B-8B13-444E-9201-735FBEE08E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9A4DE0-F93C-472C-A638-C653161AB8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871C8-7FBE-4175-A291-0B1751051F61}" type="datetimeFigureOut">
              <a:rPr lang="en-US" smtClean="0"/>
              <a:t>10/20/20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0DD49B-0402-434B-A333-2BE4606844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3119F7-7D2F-4759-8DA9-6CD6F28A13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295A4-2121-41B9-9CDF-3641DBA735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3712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58302-04D9-43F1-BCD0-5C6E799371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49477C-7B39-42F9-ADE1-6326ED26D1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664A89-C077-44F5-8055-FBFFB851E4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871C8-7FBE-4175-A291-0B1751051F61}" type="datetimeFigureOut">
              <a:rPr lang="en-US" smtClean="0"/>
              <a:t>10/20/20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5DC2BC-238D-4EFA-A9DC-D2476593F5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0999CA-6E6F-4A4E-B680-21480C5278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295A4-2121-41B9-9CDF-3641DBA735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3471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C984E7-3861-4733-B7E1-E3046EF5EE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422285-5236-4899-998C-09FF13A743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8805AA-05CA-445E-963A-FDDFE6C156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66E624-2A2D-48C3-94A9-A96A87ED7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871C8-7FBE-4175-A291-0B1751051F61}" type="datetimeFigureOut">
              <a:rPr lang="en-US" smtClean="0"/>
              <a:t>10/20/20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0FE908-D22B-4953-A7C0-042A4097F9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5C5404-6BB3-4C0F-B722-C4293015E4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295A4-2121-41B9-9CDF-3641DBA735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9025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680F9-9429-4705-9506-4DB9E0A8FC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7AB996-CB2B-4EB9-97A0-C34E387361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A89CED-DD32-4C21-B72C-2407CCC972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106A3E8-F582-4295-B9AA-3F32E79F91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CD51913-A78B-4DA4-A1B4-2336E0BD64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7BA3ACF-9928-421F-B5D0-CC4F127F0F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871C8-7FBE-4175-A291-0B1751051F61}" type="datetimeFigureOut">
              <a:rPr lang="en-US" smtClean="0"/>
              <a:t>10/20/20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4FFBFCF-A933-42E7-84E1-75E2809CD9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982527F-C47A-4D3E-B296-9A1ED035DC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295A4-2121-41B9-9CDF-3641DBA735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9976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2BE236-3147-44A1-90EF-67109B076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34C7F7-5DA9-49D9-9614-123852BFE1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871C8-7FBE-4175-A291-0B1751051F61}" type="datetimeFigureOut">
              <a:rPr lang="en-US" smtClean="0"/>
              <a:t>10/20/20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88E7F7-DFC0-4314-B8BD-62D784E35F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3BDFAF-4DAF-4DF9-B347-0979164E3A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295A4-2121-41B9-9CDF-3641DBA735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0270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AA5D42-FF94-42F6-B68B-CA4D268269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871C8-7FBE-4175-A291-0B1751051F61}" type="datetimeFigureOut">
              <a:rPr lang="en-US" smtClean="0"/>
              <a:t>10/20/20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4653A65-A01F-4C03-9D00-8C01747AFC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6ABB97-60F8-45BB-A2AE-2F195D805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295A4-2121-41B9-9CDF-3641DBA735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5357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7F6041-F49C-4E67-8CC8-48ABC2BCE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64D8A0-1968-4CDD-B086-106F9D1854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BBB3DA-4B82-4ACD-A0B1-45658D2F06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E62EF0-9074-44A7-9985-9D36603FDD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871C8-7FBE-4175-A291-0B1751051F61}" type="datetimeFigureOut">
              <a:rPr lang="en-US" smtClean="0"/>
              <a:t>10/20/20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B3144D-2A81-41A1-BE48-AA9F92F691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A212D1-306C-49D2-8BD1-7D9CCBEB5B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295A4-2121-41B9-9CDF-3641DBA735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8113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DF1656-B0EB-4DB0-84D9-3ECA8CF45F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479F95B-C7CE-4B70-B94B-9C4AB80288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45F2B2-9F82-4CA0-AC39-4AA2A462BA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47B767-B47B-404C-8871-80C321B85D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871C8-7FBE-4175-A291-0B1751051F61}" type="datetimeFigureOut">
              <a:rPr lang="en-US" smtClean="0"/>
              <a:t>10/20/20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BAB677-768A-4AB7-A313-9D91B0F04F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465BA7-43C4-4502-B2EC-7BDAF3AF0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295A4-2121-41B9-9CDF-3641DBA735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1640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3C4C7A4-BB67-4972-B97E-CA73B07384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021E22-5F9A-4420-B819-AA055365DA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443C0B-C1DD-4268-82DE-4060CF86AB3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9871C8-7FBE-4175-A291-0B1751051F61}" type="datetimeFigureOut">
              <a:rPr lang="en-US" smtClean="0"/>
              <a:t>10/20/20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2B3C3A-7438-449B-A3DB-99D7E471A0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71F99-7EF8-4F0D-BC69-A5828DB6E2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C295A4-2121-41B9-9CDF-3641DBA735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6754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1.png"/><Relationship Id="rId5" Type="http://schemas.microsoft.com/office/2011/relationships/inkAction" Target="../ink/inkAction1.xml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4.png"/><Relationship Id="rId5" Type="http://schemas.microsoft.com/office/2011/relationships/inkAction" Target="../ink/inkAction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2.png"/><Relationship Id="rId5" Type="http://schemas.openxmlformats.org/officeDocument/2006/relationships/image" Target="../media/image3.emf"/><Relationship Id="rId4" Type="http://schemas.openxmlformats.org/officeDocument/2006/relationships/customXml" Target="../ink/ink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6.png"/><Relationship Id="rId5" Type="http://schemas.microsoft.com/office/2011/relationships/inkAction" Target="../ink/inkAction3.xml"/><Relationship Id="rId4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2.pn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2.png"/><Relationship Id="rId4" Type="http://schemas.openxmlformats.org/officeDocument/2006/relationships/image" Target="../media/image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F48198-37ED-B345-A890-82DC81548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" y="0"/>
            <a:ext cx="11219688" cy="1325563"/>
          </a:xfrm>
        </p:spPr>
        <p:txBody>
          <a:bodyPr>
            <a:normAutofit/>
          </a:bodyPr>
          <a:lstStyle/>
          <a:p>
            <a:r>
              <a:rPr lang="en-US" altLang="zh-CN" sz="3600" dirty="0"/>
              <a:t>Variables</a:t>
            </a:r>
            <a:r>
              <a:rPr lang="zh-CN" altLang="en-US" sz="3600" dirty="0"/>
              <a:t> </a:t>
            </a:r>
            <a:r>
              <a:rPr lang="en-US" altLang="zh-CN" sz="3600" dirty="0"/>
              <a:t>Selection</a:t>
            </a:r>
            <a:r>
              <a:rPr lang="zh-CN" altLang="en-US" sz="3600" dirty="0"/>
              <a:t> </a:t>
            </a:r>
            <a:r>
              <a:rPr lang="en-US" altLang="zh-CN" sz="3600" dirty="0"/>
              <a:t>–</a:t>
            </a:r>
            <a:r>
              <a:rPr lang="zh-CN" altLang="en-US" sz="3600" dirty="0"/>
              <a:t> </a:t>
            </a:r>
            <a:r>
              <a:rPr lang="en-US" altLang="zh-CN" sz="3600" dirty="0"/>
              <a:t>Direction</a:t>
            </a:r>
            <a:r>
              <a:rPr lang="zh-CN" altLang="en-US" sz="3600" dirty="0"/>
              <a:t> </a:t>
            </a:r>
            <a:r>
              <a:rPr lang="en-US" altLang="zh-CN" sz="3600" dirty="0"/>
              <a:t>Search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C6781D-128D-8345-B16C-1EAFBED527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3053" y="1690688"/>
            <a:ext cx="10610747" cy="60024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000" dirty="0">
                <a:ea typeface="+mj-ea"/>
              </a:rPr>
              <a:t>Here</a:t>
            </a:r>
            <a:r>
              <a:rPr lang="zh-CN" altLang="en-US" sz="2000" dirty="0">
                <a:ea typeface="+mj-ea"/>
              </a:rPr>
              <a:t> </a:t>
            </a:r>
            <a:r>
              <a:rPr lang="en-US" altLang="zh-CN" sz="2000" dirty="0">
                <a:ea typeface="+mj-ea"/>
              </a:rPr>
              <a:t>we</a:t>
            </a:r>
            <a:r>
              <a:rPr lang="zh-CN" altLang="en-US" sz="2000" dirty="0">
                <a:ea typeface="+mj-ea"/>
              </a:rPr>
              <a:t> </a:t>
            </a:r>
            <a:r>
              <a:rPr lang="en-US" altLang="zh-CN" sz="2000" dirty="0">
                <a:ea typeface="+mj-ea"/>
              </a:rPr>
              <a:t>only</a:t>
            </a:r>
            <a:r>
              <a:rPr lang="zh-CN" altLang="en-US" sz="2000" dirty="0">
                <a:ea typeface="+mj-ea"/>
              </a:rPr>
              <a:t> </a:t>
            </a:r>
            <a:r>
              <a:rPr lang="en-US" altLang="zh-CN" sz="2000" dirty="0">
                <a:ea typeface="+mj-ea"/>
              </a:rPr>
              <a:t>give</a:t>
            </a:r>
            <a:r>
              <a:rPr lang="zh-CN" altLang="en-US" sz="2000" dirty="0">
                <a:ea typeface="+mj-ea"/>
              </a:rPr>
              <a:t> </a:t>
            </a:r>
            <a:r>
              <a:rPr lang="en-US" altLang="zh-CN" sz="2000" dirty="0">
                <a:ea typeface="+mj-ea"/>
              </a:rPr>
              <a:t>results</a:t>
            </a:r>
            <a:r>
              <a:rPr lang="zh-CN" altLang="en-US" sz="2000" dirty="0">
                <a:ea typeface="+mj-ea"/>
              </a:rPr>
              <a:t> </a:t>
            </a:r>
            <a:r>
              <a:rPr lang="en-US" altLang="zh-CN" sz="2000" dirty="0">
                <a:ea typeface="+mj-ea"/>
              </a:rPr>
              <a:t>from</a:t>
            </a:r>
            <a:r>
              <a:rPr lang="zh-CN" altLang="en-US" sz="2000" dirty="0">
                <a:ea typeface="+mj-ea"/>
              </a:rPr>
              <a:t> </a:t>
            </a:r>
            <a:r>
              <a:rPr lang="en-US" altLang="zh-CN" sz="2000" dirty="0">
                <a:ea typeface="+mj-ea"/>
              </a:rPr>
              <a:t>forward</a:t>
            </a:r>
            <a:r>
              <a:rPr lang="zh-CN" altLang="en-US" sz="2000" dirty="0">
                <a:ea typeface="+mj-ea"/>
              </a:rPr>
              <a:t> </a:t>
            </a:r>
            <a:r>
              <a:rPr lang="en-US" altLang="zh-CN" sz="2000" dirty="0">
                <a:ea typeface="+mj-ea"/>
              </a:rPr>
              <a:t>direction</a:t>
            </a:r>
            <a:r>
              <a:rPr lang="zh-CN" altLang="en-US" sz="2000" dirty="0">
                <a:ea typeface="+mj-ea"/>
              </a:rPr>
              <a:t> </a:t>
            </a:r>
            <a:r>
              <a:rPr lang="en-US" altLang="zh-CN" sz="2000" dirty="0">
                <a:ea typeface="+mj-ea"/>
              </a:rPr>
              <a:t>search</a:t>
            </a:r>
            <a:r>
              <a:rPr lang="zh-CN" altLang="en-US" sz="2000" dirty="0">
                <a:ea typeface="+mj-ea"/>
              </a:rPr>
              <a:t> </a:t>
            </a:r>
            <a:r>
              <a:rPr lang="en-US" altLang="zh-CN" sz="2000" dirty="0">
                <a:ea typeface="+mj-ea"/>
              </a:rPr>
              <a:t>with</a:t>
            </a:r>
            <a:r>
              <a:rPr lang="zh-CN" altLang="en-US" sz="2000" dirty="0">
                <a:ea typeface="+mj-ea"/>
              </a:rPr>
              <a:t> </a:t>
            </a:r>
            <a:r>
              <a:rPr lang="en-US" altLang="zh-CN" sz="2000" dirty="0">
                <a:ea typeface="+mj-ea"/>
              </a:rPr>
              <a:t>BIC:</a:t>
            </a:r>
          </a:p>
          <a:p>
            <a:pPr marL="0" indent="0">
              <a:buNone/>
            </a:pPr>
            <a:endParaRPr lang="en-US" altLang="zh-CN" sz="2000" dirty="0">
              <a:ea typeface="+mj-ea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BODYFAT ~ ABDOMEN + WEIGHT + WRIST + FOREARM</a:t>
            </a:r>
            <a:r>
              <a:rPr lang="en-US" sz="2000" dirty="0">
                <a:ea typeface="+mj-ea"/>
              </a:rPr>
              <a:t>	</a:t>
            </a:r>
            <a:r>
              <a:rPr lang="en-US" sz="2000" dirty="0"/>
              <a:t>BIC=717.64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BODYFAT ~ </a:t>
            </a:r>
            <a:r>
              <a:rPr lang="en-US" sz="2000" dirty="0" err="1"/>
              <a:t>LogABDOMEN</a:t>
            </a:r>
            <a:r>
              <a:rPr lang="en-US" sz="2000" dirty="0"/>
              <a:t> + </a:t>
            </a:r>
            <a:r>
              <a:rPr lang="en-US" sz="2000" dirty="0" err="1"/>
              <a:t>LogWEIGHT</a:t>
            </a:r>
            <a:r>
              <a:rPr lang="en-US" sz="2000" dirty="0"/>
              <a:t> + </a:t>
            </a:r>
            <a:r>
              <a:rPr lang="en-US" sz="2000" dirty="0" err="1"/>
              <a:t>LogWRIST</a:t>
            </a:r>
            <a:r>
              <a:rPr lang="en-US" sz="2000" dirty="0">
                <a:ea typeface="+mj-ea"/>
              </a:rPr>
              <a:t>	</a:t>
            </a:r>
            <a:r>
              <a:rPr lang="en-US" sz="2000" dirty="0"/>
              <a:t>BIC=714.86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BODYFAT ~ </a:t>
            </a:r>
            <a:r>
              <a:rPr lang="en-US" sz="2000" dirty="0" err="1"/>
              <a:t>sqABDOMEN</a:t>
            </a:r>
            <a:r>
              <a:rPr lang="en-US" sz="2000" dirty="0"/>
              <a:t> + </a:t>
            </a:r>
            <a:r>
              <a:rPr lang="en-US" sz="2000" dirty="0" err="1"/>
              <a:t>sqWEIGHT</a:t>
            </a:r>
            <a:r>
              <a:rPr lang="en-US" sz="2000" dirty="0"/>
              <a:t> + </a:t>
            </a:r>
            <a:r>
              <a:rPr lang="en-US" sz="2000" dirty="0" err="1"/>
              <a:t>sqTHIGH</a:t>
            </a:r>
            <a:r>
              <a:rPr lang="en-US" sz="2000" dirty="0">
                <a:ea typeface="+mj-ea"/>
              </a:rPr>
              <a:t>	</a:t>
            </a:r>
            <a:r>
              <a:rPr lang="en-US" sz="2000" dirty="0"/>
              <a:t>BIC=725.31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BODYFAT ~ </a:t>
            </a:r>
            <a:r>
              <a:rPr lang="en-US" sz="2000" dirty="0" err="1"/>
              <a:t>LogABDOMEN</a:t>
            </a:r>
            <a:r>
              <a:rPr lang="en-US" sz="2000" dirty="0"/>
              <a:t> + WEIGHT + WRIST</a:t>
            </a:r>
            <a:r>
              <a:rPr lang="en-US" sz="2000" dirty="0">
                <a:ea typeface="+mj-ea"/>
              </a:rPr>
              <a:t>		</a:t>
            </a:r>
            <a:r>
              <a:rPr lang="en-US" sz="2000" dirty="0"/>
              <a:t>BIC=708.82</a:t>
            </a:r>
          </a:p>
          <a:p>
            <a:pPr marL="0" indent="0">
              <a:buNone/>
            </a:pPr>
            <a:endParaRPr lang="en-US" altLang="zh-CN" sz="2000" dirty="0">
              <a:ea typeface="+mj-ea"/>
            </a:endParaRPr>
          </a:p>
          <a:p>
            <a:pPr marL="0" indent="0">
              <a:buNone/>
            </a:pPr>
            <a:r>
              <a:rPr lang="en-US" altLang="zh-CN" sz="2000" dirty="0">
                <a:ea typeface="+mj-ea"/>
              </a:rPr>
              <a:t>BIC</a:t>
            </a:r>
            <a:r>
              <a:rPr lang="zh-CN" altLang="en-US" sz="2000" dirty="0">
                <a:ea typeface="+mj-ea"/>
              </a:rPr>
              <a:t> </a:t>
            </a:r>
            <a:r>
              <a:rPr lang="en-US" altLang="zh-CN" sz="2000" dirty="0">
                <a:ea typeface="+mj-ea"/>
              </a:rPr>
              <a:t>will</a:t>
            </a:r>
            <a:r>
              <a:rPr lang="zh-CN" altLang="en-US" sz="2000" dirty="0">
                <a:ea typeface="+mj-ea"/>
              </a:rPr>
              <a:t> </a:t>
            </a:r>
            <a:r>
              <a:rPr lang="en-US" altLang="zh-CN" sz="2000" dirty="0">
                <a:ea typeface="+mj-ea"/>
              </a:rPr>
              <a:t>give</a:t>
            </a:r>
            <a:r>
              <a:rPr lang="zh-CN" altLang="en-US" sz="2000" dirty="0">
                <a:ea typeface="+mj-ea"/>
              </a:rPr>
              <a:t> </a:t>
            </a:r>
            <a:r>
              <a:rPr lang="en-US" altLang="zh-CN" sz="2000" dirty="0">
                <a:ea typeface="+mj-ea"/>
              </a:rPr>
              <a:t>simpler</a:t>
            </a:r>
            <a:r>
              <a:rPr lang="zh-CN" altLang="en-US" sz="2000" dirty="0">
                <a:ea typeface="+mj-ea"/>
              </a:rPr>
              <a:t> </a:t>
            </a:r>
            <a:r>
              <a:rPr lang="en-US" altLang="zh-CN" sz="2000" dirty="0">
                <a:ea typeface="+mj-ea"/>
              </a:rPr>
              <a:t>models</a:t>
            </a:r>
            <a:r>
              <a:rPr lang="zh-CN" altLang="en-US" sz="2000" dirty="0">
                <a:ea typeface="+mj-ea"/>
              </a:rPr>
              <a:t> </a:t>
            </a:r>
            <a:r>
              <a:rPr lang="en-US" altLang="zh-CN" sz="2000" dirty="0">
                <a:ea typeface="+mj-ea"/>
              </a:rPr>
              <a:t>than</a:t>
            </a:r>
            <a:r>
              <a:rPr lang="zh-CN" altLang="en-US" sz="2000" dirty="0">
                <a:ea typeface="+mj-ea"/>
              </a:rPr>
              <a:t> </a:t>
            </a:r>
            <a:r>
              <a:rPr lang="en-US" altLang="zh-CN" sz="2000" dirty="0">
                <a:ea typeface="+mj-ea"/>
              </a:rPr>
              <a:t>AIC.</a:t>
            </a:r>
            <a:r>
              <a:rPr lang="zh-CN" altLang="en-US" sz="2000" dirty="0">
                <a:ea typeface="+mj-ea"/>
              </a:rPr>
              <a:t> </a:t>
            </a:r>
            <a:endParaRPr lang="en-US" altLang="zh-CN" sz="2000" dirty="0">
              <a:ea typeface="+mj-ea"/>
            </a:endParaRPr>
          </a:p>
          <a:p>
            <a:pPr marL="0" indent="0">
              <a:buNone/>
            </a:pPr>
            <a:endParaRPr lang="en-US" sz="2000" dirty="0">
              <a:ea typeface="+mj-ea"/>
            </a:endParaRPr>
          </a:p>
          <a:p>
            <a:pPr marL="0" indent="0">
              <a:buNone/>
            </a:pPr>
            <a:r>
              <a:rPr lang="en-US" sz="2000" dirty="0">
                <a:ea typeface="+mj-ea"/>
              </a:rPr>
              <a:t>ABDOMEN</a:t>
            </a:r>
            <a:r>
              <a:rPr lang="zh-CN" altLang="en-US" sz="2000" dirty="0">
                <a:ea typeface="+mj-ea"/>
              </a:rPr>
              <a:t> </a:t>
            </a:r>
            <a:r>
              <a:rPr lang="en-US" altLang="zh-CN" sz="2000" dirty="0">
                <a:ea typeface="+mj-ea"/>
              </a:rPr>
              <a:t>and</a:t>
            </a:r>
            <a:r>
              <a:rPr lang="zh-CN" altLang="en-US" sz="2000" dirty="0">
                <a:ea typeface="+mj-ea"/>
              </a:rPr>
              <a:t> </a:t>
            </a:r>
            <a:r>
              <a:rPr lang="en-US" altLang="zh-CN" sz="2000" dirty="0">
                <a:ea typeface="+mj-ea"/>
              </a:rPr>
              <a:t>its</a:t>
            </a:r>
            <a:r>
              <a:rPr lang="zh-CN" altLang="en-US" sz="2000" dirty="0">
                <a:ea typeface="+mj-ea"/>
              </a:rPr>
              <a:t> </a:t>
            </a:r>
            <a:r>
              <a:rPr lang="en-US" altLang="zh-CN" sz="2000" dirty="0">
                <a:ea typeface="+mj-ea"/>
              </a:rPr>
              <a:t>transformation</a:t>
            </a:r>
            <a:r>
              <a:rPr lang="en-US" sz="2000" dirty="0">
                <a:ea typeface="+mj-ea"/>
              </a:rPr>
              <a:t> is</a:t>
            </a:r>
            <a:r>
              <a:rPr lang="zh-CN" altLang="en-US" sz="2000" dirty="0">
                <a:ea typeface="+mj-ea"/>
              </a:rPr>
              <a:t> </a:t>
            </a:r>
            <a:r>
              <a:rPr lang="en-US" altLang="zh-CN" sz="2000" dirty="0">
                <a:ea typeface="+mj-ea"/>
              </a:rPr>
              <a:t>also</a:t>
            </a:r>
            <a:r>
              <a:rPr lang="en-US" sz="2000" dirty="0">
                <a:ea typeface="+mj-ea"/>
              </a:rPr>
              <a:t> the most important variable</a:t>
            </a:r>
            <a:r>
              <a:rPr lang="en-US" altLang="zh-CN" sz="2000" dirty="0">
                <a:ea typeface="+mj-ea"/>
              </a:rPr>
              <a:t>,</a:t>
            </a:r>
            <a:r>
              <a:rPr lang="zh-CN" altLang="en-US" sz="2000" dirty="0">
                <a:ea typeface="+mj-ea"/>
              </a:rPr>
              <a:t> </a:t>
            </a:r>
            <a:r>
              <a:rPr lang="en-US" altLang="zh-CN" sz="2000" dirty="0">
                <a:ea typeface="+mj-ea"/>
              </a:rPr>
              <a:t>followed</a:t>
            </a:r>
            <a:r>
              <a:rPr lang="zh-CN" altLang="en-US" sz="2000" dirty="0">
                <a:ea typeface="+mj-ea"/>
              </a:rPr>
              <a:t> </a:t>
            </a:r>
            <a:r>
              <a:rPr lang="en-US" altLang="zh-CN" sz="2000" dirty="0">
                <a:ea typeface="+mj-ea"/>
              </a:rPr>
              <a:t>by</a:t>
            </a:r>
            <a:r>
              <a:rPr lang="zh-CN" altLang="en-US" sz="2000" dirty="0">
                <a:ea typeface="+mj-ea"/>
              </a:rPr>
              <a:t> </a:t>
            </a:r>
            <a:r>
              <a:rPr lang="en-US" altLang="zh-CN" sz="2000" dirty="0">
                <a:ea typeface="+mj-ea"/>
              </a:rPr>
              <a:t>WEIGHT</a:t>
            </a:r>
            <a:r>
              <a:rPr lang="zh-CN" altLang="en-US" sz="2000" dirty="0">
                <a:ea typeface="+mj-ea"/>
              </a:rPr>
              <a:t> </a:t>
            </a:r>
            <a:r>
              <a:rPr lang="en-US" altLang="zh-CN" sz="2000" dirty="0">
                <a:ea typeface="+mj-ea"/>
              </a:rPr>
              <a:t>and</a:t>
            </a:r>
            <a:r>
              <a:rPr lang="zh-CN" altLang="en-US" sz="2000" dirty="0">
                <a:ea typeface="+mj-ea"/>
              </a:rPr>
              <a:t> </a:t>
            </a:r>
            <a:r>
              <a:rPr lang="en-US" altLang="zh-CN" sz="2000" dirty="0">
                <a:ea typeface="+mj-ea"/>
              </a:rPr>
              <a:t>WRIST.</a:t>
            </a:r>
          </a:p>
          <a:p>
            <a:endParaRPr lang="en-US" sz="2000" dirty="0"/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FA08ADE-394F-47C2-9962-A412C602BB49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6894000" y="2322360"/>
              <a:ext cx="371880" cy="19044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FA08ADE-394F-47C2-9962-A412C602BB4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884640" y="2313000"/>
                <a:ext cx="390600" cy="1923120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8B8B12FE-A57D-49ED-A4E7-9702C079EEA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14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711"/>
    </mc:Choice>
    <mc:Fallback xmlns="">
      <p:transition spd="slow" advTm="187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10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2CCFA7-0243-2241-B8DC-A0BD35B08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207" y="-195592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/>
              <a:t>Variables</a:t>
            </a:r>
            <a:r>
              <a:rPr lang="zh-CN" altLang="en-US" sz="3600" dirty="0"/>
              <a:t> </a:t>
            </a:r>
            <a:r>
              <a:rPr lang="en-US" altLang="zh-CN" sz="3600" dirty="0"/>
              <a:t>Selection</a:t>
            </a:r>
            <a:r>
              <a:rPr lang="zh-CN" altLang="en-US" sz="3600" dirty="0"/>
              <a:t> </a:t>
            </a:r>
            <a:r>
              <a:rPr lang="en-US" altLang="zh-CN" sz="3600" dirty="0"/>
              <a:t>–</a:t>
            </a:r>
            <a:r>
              <a:rPr lang="zh-CN" altLang="en-US" sz="3600" dirty="0"/>
              <a:t> </a:t>
            </a:r>
            <a:r>
              <a:rPr lang="en-US" altLang="zh-CN" sz="3600" dirty="0"/>
              <a:t>Tree</a:t>
            </a:r>
            <a:r>
              <a:rPr lang="zh-CN" altLang="en-US" sz="3600" dirty="0"/>
              <a:t> </a:t>
            </a:r>
            <a:r>
              <a:rPr lang="en-US" altLang="zh-CN" sz="3600" dirty="0"/>
              <a:t>regression</a:t>
            </a:r>
            <a:endParaRPr lang="en-US" sz="3600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71D06AC-8CF0-144B-A60A-976DB9C40B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5025104"/>
              </p:ext>
            </p:extLst>
          </p:nvPr>
        </p:nvGraphicFramePr>
        <p:xfrm>
          <a:off x="918953" y="2887747"/>
          <a:ext cx="4095630" cy="3078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1562">
                  <a:extLst>
                    <a:ext uri="{9D8B030D-6E8A-4147-A177-3AD203B41FA5}">
                      <a16:colId xmlns:a16="http://schemas.microsoft.com/office/drawing/2014/main" val="2166841943"/>
                    </a:ext>
                  </a:extLst>
                </a:gridCol>
                <a:gridCol w="1435337">
                  <a:extLst>
                    <a:ext uri="{9D8B030D-6E8A-4147-A177-3AD203B41FA5}">
                      <a16:colId xmlns:a16="http://schemas.microsoft.com/office/drawing/2014/main" val="2320829040"/>
                    </a:ext>
                  </a:extLst>
                </a:gridCol>
                <a:gridCol w="1328731">
                  <a:extLst>
                    <a:ext uri="{9D8B030D-6E8A-4147-A177-3AD203B41FA5}">
                      <a16:colId xmlns:a16="http://schemas.microsoft.com/office/drawing/2014/main" val="38826593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sz="2000" b="0" dirty="0">
                          <a:latin typeface="+mn-lt"/>
                        </a:rPr>
                        <a:t>Important</a:t>
                      </a:r>
                      <a:r>
                        <a:rPr lang="zh-CN" altLang="en-US" sz="2000" b="0" dirty="0">
                          <a:latin typeface="+mn-lt"/>
                        </a:rPr>
                        <a:t> </a:t>
                      </a:r>
                      <a:r>
                        <a:rPr lang="en-US" altLang="zh-CN" sz="2000" b="0" dirty="0">
                          <a:latin typeface="+mn-lt"/>
                        </a:rPr>
                        <a:t>Variables</a:t>
                      </a:r>
                      <a:endParaRPr lang="en-US" sz="2000" b="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b="0" dirty="0">
                          <a:latin typeface="+mn-lt"/>
                        </a:rPr>
                        <a:t>Bagging</a:t>
                      </a:r>
                      <a:endParaRPr lang="en-US" sz="2000" b="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b="0" dirty="0">
                          <a:latin typeface="+mn-lt"/>
                        </a:rPr>
                        <a:t>Boosting:</a:t>
                      </a:r>
                      <a:r>
                        <a:rPr lang="zh-CN" altLang="en-US" sz="2000" b="0" dirty="0">
                          <a:latin typeface="+mn-lt"/>
                        </a:rPr>
                        <a:t> </a:t>
                      </a:r>
                      <a:r>
                        <a:rPr lang="en-US" altLang="zh-CN" sz="2000" b="0" dirty="0">
                          <a:latin typeface="+mn-lt"/>
                        </a:rPr>
                        <a:t>depth=2</a:t>
                      </a:r>
                      <a:endParaRPr lang="en-US" sz="2000" b="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36243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000" b="0" dirty="0">
                          <a:latin typeface="+mn-lt"/>
                        </a:rPr>
                        <a:t>1</a:t>
                      </a:r>
                      <a:endParaRPr lang="en-US" sz="2000" b="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ABDOMEN</a:t>
                      </a:r>
                      <a:endParaRPr lang="en-US" sz="2000" b="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ABDOMEN</a:t>
                      </a:r>
                      <a:endParaRPr lang="en-US" sz="2000" b="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18132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000" b="0" dirty="0">
                          <a:latin typeface="+mn-lt"/>
                        </a:rPr>
                        <a:t>2</a:t>
                      </a:r>
                      <a:endParaRPr lang="en-US" sz="2000" b="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HEIGHT</a:t>
                      </a:r>
                      <a:endParaRPr lang="en-US" sz="2000" b="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ADIPOSITY</a:t>
                      </a:r>
                      <a:endParaRPr lang="en-US" sz="2000" b="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88916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000" b="0" dirty="0">
                          <a:latin typeface="+mn-lt"/>
                        </a:rPr>
                        <a:t>3</a:t>
                      </a:r>
                      <a:endParaRPr lang="en-US" sz="2000" b="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WRIST</a:t>
                      </a:r>
                      <a:endParaRPr lang="en-US" sz="2000" b="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HEIGHT</a:t>
                      </a:r>
                      <a:endParaRPr lang="en-US" sz="2000" b="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03138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000" b="0" dirty="0">
                          <a:latin typeface="+mn-lt"/>
                        </a:rPr>
                        <a:t>4</a:t>
                      </a:r>
                      <a:endParaRPr lang="en-US" sz="2000" b="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b="0" dirty="0">
                          <a:latin typeface="+mn-lt"/>
                        </a:rPr>
                        <a:t>NECK</a:t>
                      </a:r>
                      <a:endParaRPr lang="en-US" sz="2000" b="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b="0" dirty="0">
                          <a:latin typeface="+mn-lt"/>
                        </a:rPr>
                        <a:t>AGE</a:t>
                      </a:r>
                      <a:endParaRPr lang="en-US" sz="2000" b="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57609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000" b="0" dirty="0">
                          <a:latin typeface="+mn-lt"/>
                        </a:rPr>
                        <a:t>5</a:t>
                      </a:r>
                      <a:endParaRPr lang="en-US" sz="2000" b="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b="0" dirty="0">
                          <a:latin typeface="+mn-lt"/>
                        </a:rPr>
                        <a:t>WEIGHT</a:t>
                      </a:r>
                      <a:endParaRPr lang="en-US" sz="2000" b="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b="0" dirty="0">
                          <a:latin typeface="+mn-lt"/>
                        </a:rPr>
                        <a:t>WRIST</a:t>
                      </a:r>
                      <a:endParaRPr lang="en-US" sz="2000" b="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04286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000" b="0" dirty="0">
                          <a:latin typeface="+mn-lt"/>
                        </a:rPr>
                        <a:t>6</a:t>
                      </a:r>
                      <a:endParaRPr lang="en-US" sz="2000" b="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ADIPOSITY</a:t>
                      </a:r>
                      <a:endParaRPr lang="en-US" sz="2000" b="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b="0" dirty="0">
                          <a:latin typeface="+mn-lt"/>
                        </a:rPr>
                        <a:t>BICEPS</a:t>
                      </a:r>
                      <a:endParaRPr lang="en-US" sz="2000" b="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7902351"/>
                  </a:ext>
                </a:extLst>
              </a:tr>
            </a:tbl>
          </a:graphicData>
        </a:graphic>
      </p:graphicFrame>
      <p:pic>
        <p:nvPicPr>
          <p:cNvPr id="7" name="Picture 6" descr="A picture containing shape&#10;&#10;Description automatically generated">
            <a:extLst>
              <a:ext uri="{FF2B5EF4-FFF2-40B4-BE49-F238E27FC236}">
                <a16:creationId xmlns:a16="http://schemas.microsoft.com/office/drawing/2014/main" id="{A56D37F6-C1A0-7942-AB93-E04223B08E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328" y="502919"/>
            <a:ext cx="5937850" cy="59378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32B0309-9B34-0349-9D59-E63A76E1677C}"/>
              </a:ext>
            </a:extLst>
          </p:cNvPr>
          <p:cNvSpPr txBox="1"/>
          <p:nvPr/>
        </p:nvSpPr>
        <p:spPr>
          <a:xfrm>
            <a:off x="569344" y="1699404"/>
            <a:ext cx="462088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We</a:t>
            </a:r>
            <a:r>
              <a:rPr lang="zh-CN" altLang="en-US" sz="2000" dirty="0"/>
              <a:t> </a:t>
            </a:r>
            <a:r>
              <a:rPr lang="en-US" altLang="zh-CN" sz="2000" dirty="0"/>
              <a:t>choose</a:t>
            </a:r>
            <a:r>
              <a:rPr lang="zh-CN" altLang="en-US" sz="2000" dirty="0"/>
              <a:t> </a:t>
            </a:r>
            <a:r>
              <a:rPr lang="en-US" altLang="zh-CN" sz="2000" dirty="0"/>
              <a:t>Bagging</a:t>
            </a:r>
            <a:r>
              <a:rPr lang="zh-CN" altLang="en-US" sz="2000" dirty="0"/>
              <a:t> </a:t>
            </a:r>
            <a:r>
              <a:rPr lang="en-US" altLang="zh-CN" sz="2000" dirty="0"/>
              <a:t>and</a:t>
            </a:r>
            <a:r>
              <a:rPr lang="zh-CN" altLang="en-US" sz="2000" dirty="0"/>
              <a:t> </a:t>
            </a:r>
            <a:r>
              <a:rPr lang="en-US" altLang="zh-CN" sz="2000" dirty="0"/>
              <a:t>Boosting:</a:t>
            </a:r>
            <a:r>
              <a:rPr lang="zh-CN" altLang="en-US" sz="2000" dirty="0"/>
              <a:t> </a:t>
            </a:r>
            <a:r>
              <a:rPr lang="en-US" altLang="zh-CN" sz="2000" dirty="0"/>
              <a:t>depth</a:t>
            </a:r>
            <a:r>
              <a:rPr lang="zh-CN" altLang="en-US" sz="2000" dirty="0"/>
              <a:t> </a:t>
            </a:r>
            <a:r>
              <a:rPr lang="en-US" altLang="zh-CN" sz="2000" dirty="0"/>
              <a:t>2</a:t>
            </a:r>
          </a:p>
          <a:p>
            <a:endParaRPr lang="en-US" sz="2000" dirty="0"/>
          </a:p>
          <a:p>
            <a:r>
              <a:rPr lang="en-US" altLang="zh-CN" sz="2000" dirty="0"/>
              <a:t>Here</a:t>
            </a:r>
            <a:r>
              <a:rPr lang="zh-CN" altLang="en-US" sz="2000" dirty="0"/>
              <a:t> </a:t>
            </a:r>
            <a:r>
              <a:rPr lang="en-US" altLang="zh-CN" sz="2000" dirty="0"/>
              <a:t>is</a:t>
            </a:r>
            <a:r>
              <a:rPr lang="zh-CN" altLang="en-US" sz="2000" dirty="0"/>
              <a:t> </a:t>
            </a:r>
            <a:r>
              <a:rPr lang="en-US" altLang="zh-CN" sz="2000" dirty="0"/>
              <a:t>first</a:t>
            </a:r>
            <a:r>
              <a:rPr lang="zh-CN" altLang="en-US" sz="2000" dirty="0"/>
              <a:t> </a:t>
            </a:r>
            <a:r>
              <a:rPr lang="en-US" altLang="zh-CN" sz="2000" dirty="0"/>
              <a:t>6</a:t>
            </a:r>
            <a:r>
              <a:rPr lang="zh-CN" altLang="en-US" sz="2000" dirty="0"/>
              <a:t> </a:t>
            </a:r>
            <a:r>
              <a:rPr lang="en-US" altLang="zh-CN" sz="2000" dirty="0"/>
              <a:t>important</a:t>
            </a:r>
            <a:r>
              <a:rPr lang="zh-CN" altLang="en-US" sz="2000" dirty="0"/>
              <a:t> </a:t>
            </a:r>
            <a:r>
              <a:rPr lang="en-US" altLang="zh-CN" sz="2000" dirty="0"/>
              <a:t>variables:</a:t>
            </a:r>
            <a:endParaRPr lang="en-US" sz="2000" dirty="0"/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F27B9991-9DBF-45D8-92E5-CA6AAF459B78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40920" y="2895120"/>
              <a:ext cx="372240" cy="216756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F27B9991-9DBF-45D8-92E5-CA6AAF459B7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31560" y="2885760"/>
                <a:ext cx="390960" cy="2186280"/>
              </a:xfrm>
              <a:prstGeom prst="rect">
                <a:avLst/>
              </a:prstGeom>
            </p:spPr>
          </p:pic>
        </mc:Fallback>
      </mc:AlternateContent>
      <p:pic>
        <p:nvPicPr>
          <p:cNvPr id="49" name="Audio 48">
            <a:hlinkClick r:id="" action="ppaction://media"/>
            <a:extLst>
              <a:ext uri="{FF2B5EF4-FFF2-40B4-BE49-F238E27FC236}">
                <a16:creationId xmlns:a16="http://schemas.microsoft.com/office/drawing/2014/main" id="{0109F48A-6480-4312-8859-867D0673C58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172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188"/>
    </mc:Choice>
    <mc:Fallback xmlns="">
      <p:transition spd="slow" advTm="181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10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9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F85A7-7E42-E44A-BD4F-36EFA379C4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593" y="-6038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/>
              <a:t>Variables</a:t>
            </a:r>
            <a:r>
              <a:rPr lang="zh-CN" altLang="en-US" sz="3600" dirty="0"/>
              <a:t> </a:t>
            </a:r>
            <a:r>
              <a:rPr lang="en-US" altLang="zh-CN" sz="3600" dirty="0"/>
              <a:t>Selection</a:t>
            </a:r>
            <a:r>
              <a:rPr lang="zh-CN" altLang="en-US" sz="3600" dirty="0"/>
              <a:t> </a:t>
            </a:r>
            <a:r>
              <a:rPr lang="en-US" altLang="zh-CN" sz="3600" dirty="0"/>
              <a:t>–</a:t>
            </a:r>
            <a:r>
              <a:rPr lang="zh-CN" altLang="en-US" sz="3600" dirty="0"/>
              <a:t> </a:t>
            </a:r>
            <a:r>
              <a:rPr lang="en-US" altLang="zh-CN" sz="3600" dirty="0"/>
              <a:t>Summary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4584BA-9980-694B-82A6-2C214E1BB7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741" y="1118489"/>
            <a:ext cx="11600517" cy="5282311"/>
          </a:xfrm>
        </p:spPr>
        <p:txBody>
          <a:bodyPr numCol="2">
            <a:noAutofit/>
          </a:bodyPr>
          <a:lstStyle/>
          <a:p>
            <a:pPr marL="0" indent="0">
              <a:buNone/>
            </a:pPr>
            <a:r>
              <a:rPr lang="en-US" altLang="zh-CN" sz="1800" dirty="0"/>
              <a:t>19</a:t>
            </a:r>
            <a:r>
              <a:rPr lang="zh-CN" altLang="en-US" sz="1800" dirty="0"/>
              <a:t> </a:t>
            </a:r>
            <a:r>
              <a:rPr lang="en-US" altLang="zh-CN" sz="1800" dirty="0"/>
              <a:t>alternative</a:t>
            </a:r>
            <a:r>
              <a:rPr lang="zh-CN" altLang="en-US" sz="1800" dirty="0"/>
              <a:t> </a:t>
            </a:r>
            <a:r>
              <a:rPr lang="en-US" altLang="zh-CN" sz="1800" dirty="0"/>
              <a:t>models:</a:t>
            </a:r>
            <a:endParaRPr lang="en-US" sz="1800" dirty="0"/>
          </a:p>
          <a:p>
            <a:r>
              <a:rPr lang="en-US" sz="1800" dirty="0"/>
              <a:t>1 BODYFAT~ABDOMEN+HEIGHT+WRIST </a:t>
            </a:r>
          </a:p>
          <a:p>
            <a:r>
              <a:rPr lang="en-US" sz="1800" dirty="0"/>
              <a:t>2 BODYFAT~ABDOMEN+ADIPOSITY+HEIGHT </a:t>
            </a:r>
          </a:p>
          <a:p>
            <a:r>
              <a:rPr lang="en-US" sz="1800" dirty="0"/>
              <a:t>3 BODYFAT~ABDOMEN+WEIGHT+WRIST </a:t>
            </a:r>
          </a:p>
          <a:p>
            <a:r>
              <a:rPr lang="en-US" sz="1800" dirty="0"/>
              <a:t>4 BODYFAT~ABDOMEN+WEIGHT </a:t>
            </a:r>
          </a:p>
          <a:p>
            <a:r>
              <a:rPr lang="en-US" sz="1800" dirty="0"/>
              <a:t>5 BODYFAT~ABDOMEN </a:t>
            </a:r>
          </a:p>
          <a:p>
            <a:r>
              <a:rPr lang="en-US" sz="1800" dirty="0"/>
              <a:t>6 </a:t>
            </a:r>
            <a:r>
              <a:rPr lang="en-US" sz="1800" dirty="0" err="1"/>
              <a:t>BODYFAT~LogABDOMEN+LogHEIGHT+LogWRIST</a:t>
            </a:r>
            <a:r>
              <a:rPr lang="en-US" sz="1800" dirty="0"/>
              <a:t> </a:t>
            </a:r>
          </a:p>
          <a:p>
            <a:r>
              <a:rPr lang="en-US" sz="1800" dirty="0"/>
              <a:t>7 </a:t>
            </a:r>
            <a:r>
              <a:rPr lang="en-US" sz="1800" dirty="0" err="1"/>
              <a:t>BODYFAT~LogABDOMEN+LogWEIGHT</a:t>
            </a:r>
            <a:endParaRPr lang="en-US" sz="1800" dirty="0"/>
          </a:p>
          <a:p>
            <a:r>
              <a:rPr lang="en-US" sz="1800" dirty="0"/>
              <a:t>8 </a:t>
            </a:r>
            <a:r>
              <a:rPr lang="en-US" sz="1800" dirty="0" err="1"/>
              <a:t>BODYFAT~LogABDOMEN</a:t>
            </a:r>
            <a:r>
              <a:rPr lang="en-US" sz="1800" dirty="0"/>
              <a:t> </a:t>
            </a:r>
          </a:p>
          <a:p>
            <a:r>
              <a:rPr lang="en-US" sz="1800" dirty="0"/>
              <a:t>9 </a:t>
            </a:r>
            <a:r>
              <a:rPr lang="en-US" sz="1800" dirty="0" err="1"/>
              <a:t>BODYFAT~sqABDOMEN+sqWEIGHT+sqTHIGH</a:t>
            </a:r>
            <a:r>
              <a:rPr lang="en-US" sz="1800" dirty="0"/>
              <a:t> </a:t>
            </a:r>
          </a:p>
          <a:p>
            <a:r>
              <a:rPr lang="en-US" sz="1800" dirty="0"/>
              <a:t>10 </a:t>
            </a:r>
            <a:r>
              <a:rPr lang="en-US" sz="1800" dirty="0" err="1"/>
              <a:t>BODYFAT~sqABDOMEN+sqWEIGHT</a:t>
            </a:r>
            <a:r>
              <a:rPr lang="en-US" sz="1800" dirty="0"/>
              <a:t> </a:t>
            </a:r>
          </a:p>
          <a:p>
            <a:r>
              <a:rPr lang="en-US" sz="1800" dirty="0"/>
              <a:t>11 </a:t>
            </a:r>
            <a:r>
              <a:rPr lang="en-US" sz="1800" dirty="0" err="1"/>
              <a:t>BODYFAT~sqABDOMEN</a:t>
            </a:r>
            <a:r>
              <a:rPr lang="en-US" sz="1800" dirty="0"/>
              <a:t> </a:t>
            </a:r>
          </a:p>
          <a:p>
            <a:r>
              <a:rPr lang="en-US" sz="1800" dirty="0"/>
              <a:t>12 </a:t>
            </a:r>
            <a:r>
              <a:rPr lang="en-US" sz="1800" dirty="0" err="1"/>
              <a:t>BODYFAT~sqWRIST+sqWEIGHT+ABDOMEN</a:t>
            </a:r>
            <a:r>
              <a:rPr lang="en-US" sz="1800" dirty="0"/>
              <a:t> </a:t>
            </a:r>
          </a:p>
          <a:p>
            <a:r>
              <a:rPr lang="en-US" sz="1800" dirty="0"/>
              <a:t>13 </a:t>
            </a:r>
            <a:r>
              <a:rPr lang="en-US" sz="1800" dirty="0" err="1"/>
              <a:t>BODYFAT~ABDOMEN+sqWEIGHT</a:t>
            </a:r>
            <a:r>
              <a:rPr lang="en-US" sz="1800" dirty="0"/>
              <a:t> </a:t>
            </a:r>
          </a:p>
          <a:p>
            <a:r>
              <a:rPr lang="en-US" sz="1800" dirty="0"/>
              <a:t>14 BODYFAT~ABDOMEN+WEIGHT+WRIST+FOREARM </a:t>
            </a:r>
          </a:p>
          <a:p>
            <a:r>
              <a:rPr lang="en-US" sz="1800" dirty="0"/>
              <a:t>15 </a:t>
            </a:r>
            <a:r>
              <a:rPr lang="en-US" sz="1800" dirty="0" err="1"/>
              <a:t>BODYFAT~LogABDOMEN+LogWEIGHT+LogWRIST</a:t>
            </a:r>
            <a:r>
              <a:rPr lang="en-US" sz="1800" dirty="0"/>
              <a:t> </a:t>
            </a:r>
          </a:p>
          <a:p>
            <a:r>
              <a:rPr lang="en-US" sz="1800" dirty="0"/>
              <a:t>16 </a:t>
            </a:r>
            <a:r>
              <a:rPr lang="en-US" sz="1800" dirty="0" err="1"/>
              <a:t>BODYFAT~LogABDOMEN+WEIGHT+WRIST</a:t>
            </a:r>
            <a:r>
              <a:rPr lang="en-US" sz="1800" dirty="0"/>
              <a:t> </a:t>
            </a:r>
          </a:p>
          <a:p>
            <a:r>
              <a:rPr lang="en-US" sz="1800" dirty="0"/>
              <a:t>17 </a:t>
            </a:r>
            <a:r>
              <a:rPr lang="en-US" sz="1800" dirty="0" err="1"/>
              <a:t>BODYFAT~LogHEIGHT+LogNECK+LogABDOMEN+LogWRIST</a:t>
            </a:r>
            <a:r>
              <a:rPr lang="en-US" sz="1800" dirty="0"/>
              <a:t> </a:t>
            </a:r>
          </a:p>
          <a:p>
            <a:r>
              <a:rPr lang="en-US" sz="1800" dirty="0"/>
              <a:t>18 </a:t>
            </a:r>
            <a:r>
              <a:rPr lang="en-US" sz="1800" dirty="0" err="1"/>
              <a:t>BODYFAT~sqWEIGHT+sqABDOMEN+sqFOREARM+sqWRIST</a:t>
            </a:r>
            <a:r>
              <a:rPr lang="en-US" sz="1800" dirty="0"/>
              <a:t> </a:t>
            </a:r>
          </a:p>
          <a:p>
            <a:r>
              <a:rPr lang="en-US" sz="1800" dirty="0"/>
              <a:t>19 </a:t>
            </a:r>
            <a:r>
              <a:rPr lang="en-US" sz="1800" dirty="0" err="1"/>
              <a:t>BODYFAT~ABDOMEN+THIGH+WRIST+LogAGE+LogTHIGH</a:t>
            </a:r>
            <a:endParaRPr lang="en-US" sz="1800" dirty="0"/>
          </a:p>
        </p:txBody>
      </p:sp>
      <p:pic>
        <p:nvPicPr>
          <p:cNvPr id="34" name="Audio 33">
            <a:hlinkClick r:id="" action="ppaction://media"/>
            <a:extLst>
              <a:ext uri="{FF2B5EF4-FFF2-40B4-BE49-F238E27FC236}">
                <a16:creationId xmlns:a16="http://schemas.microsoft.com/office/drawing/2014/main" id="{B63E5FEA-8D00-4532-BB47-4B5ADD0031A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921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468"/>
    </mc:Choice>
    <mc:Fallback xmlns="">
      <p:transition spd="slow" advTm="134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10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D7F0B0-E9E0-C14E-A050-989F3CB39D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593" y="279854"/>
            <a:ext cx="10515600" cy="503210"/>
          </a:xfrm>
        </p:spPr>
        <p:txBody>
          <a:bodyPr>
            <a:normAutofit fontScale="90000"/>
          </a:bodyPr>
          <a:lstStyle/>
          <a:p>
            <a:r>
              <a:rPr lang="en-US" altLang="zh-CN" sz="3600" dirty="0"/>
              <a:t>Model</a:t>
            </a:r>
            <a:r>
              <a:rPr lang="zh-CN" altLang="en-US" sz="3600" dirty="0"/>
              <a:t> </a:t>
            </a:r>
            <a:r>
              <a:rPr lang="en-US" altLang="zh-CN" sz="3600" dirty="0"/>
              <a:t>Selection</a:t>
            </a:r>
            <a:r>
              <a:rPr lang="zh-CN" altLang="en-US" sz="3600" dirty="0"/>
              <a:t> </a:t>
            </a:r>
            <a:br>
              <a:rPr lang="en-US" altLang="zh-CN" dirty="0"/>
            </a:br>
            <a:endParaRPr lang="en-US" sz="2000" dirty="0">
              <a:latin typeface="+mn-lt"/>
            </a:endParaRP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836E8B7-1A37-A440-B17B-6934E956A1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9696359"/>
              </p:ext>
            </p:extLst>
          </p:nvPr>
        </p:nvGraphicFramePr>
        <p:xfrm>
          <a:off x="398252" y="1608614"/>
          <a:ext cx="10780776" cy="46400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5488">
                  <a:extLst>
                    <a:ext uri="{9D8B030D-6E8A-4147-A177-3AD203B41FA5}">
                      <a16:colId xmlns:a16="http://schemas.microsoft.com/office/drawing/2014/main" val="1111049844"/>
                    </a:ext>
                  </a:extLst>
                </a:gridCol>
                <a:gridCol w="5161253">
                  <a:extLst>
                    <a:ext uri="{9D8B030D-6E8A-4147-A177-3AD203B41FA5}">
                      <a16:colId xmlns:a16="http://schemas.microsoft.com/office/drawing/2014/main" val="2482472500"/>
                    </a:ext>
                  </a:extLst>
                </a:gridCol>
                <a:gridCol w="3323967">
                  <a:extLst>
                    <a:ext uri="{9D8B030D-6E8A-4147-A177-3AD203B41FA5}">
                      <a16:colId xmlns:a16="http://schemas.microsoft.com/office/drawing/2014/main" val="3343726992"/>
                    </a:ext>
                  </a:extLst>
                </a:gridCol>
                <a:gridCol w="1820068">
                  <a:extLst>
                    <a:ext uri="{9D8B030D-6E8A-4147-A177-3AD203B41FA5}">
                      <a16:colId xmlns:a16="http://schemas.microsoft.com/office/drawing/2014/main" val="2606684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Model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Root Mean Squared Error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R-square</a:t>
                      </a:r>
                      <a:r>
                        <a:rPr lang="en-US" altLang="zh-CN" sz="1800" b="1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28094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ctr"/>
                      <a:r>
                        <a:rPr lang="en-US" b="1" dirty="0">
                          <a:effectLst/>
                        </a:rPr>
                        <a:t>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BODYFAT~LogHEIGHT+LogNECK+LogABDOMEN+LogWRIST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3.976405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0.7392734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59044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ctr"/>
                      <a:r>
                        <a:rPr lang="en-US" b="1">
                          <a:effectLst/>
                        </a:rPr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BODYFAT~sqWRIST+sqWEIGHT+ABDOMEN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3.937780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0.7384296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98725163"/>
                  </a:ext>
                </a:extLst>
              </a:tr>
              <a:tr h="393194">
                <a:tc>
                  <a:txBody>
                    <a:bodyPr/>
                    <a:lstStyle/>
                    <a:p>
                      <a:pPr algn="r" fontAlgn="ctr"/>
                      <a:r>
                        <a:rPr lang="en-US" b="1">
                          <a:effectLst/>
                        </a:rPr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BODYFAT~LogABDOMEN+LogHEIGHT+LogWRIST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4.003707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0.7335260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491908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ctr"/>
                      <a:r>
                        <a:rPr lang="en-US" b="1" dirty="0">
                          <a:solidFill>
                            <a:srgbClr val="FF0000"/>
                          </a:solidFill>
                          <a:effectLst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solidFill>
                            <a:srgbClr val="FF0000"/>
                          </a:solidFill>
                          <a:effectLst/>
                        </a:rPr>
                        <a:t>BODYFAT~ABDOMEN+WEIGHT+WRIST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solidFill>
                            <a:srgbClr val="FF0000"/>
                          </a:solidFill>
                          <a:effectLst/>
                        </a:rPr>
                        <a:t>4.059024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solidFill>
                            <a:srgbClr val="FF0000"/>
                          </a:solidFill>
                          <a:effectLst/>
                        </a:rPr>
                        <a:t>0.7270816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354447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ctr"/>
                      <a:r>
                        <a:rPr lang="en-US" b="1">
                          <a:solidFill>
                            <a:srgbClr val="FF0000"/>
                          </a:solidFill>
                          <a:effectLst/>
                        </a:rPr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solidFill>
                            <a:srgbClr val="FF0000"/>
                          </a:solidFill>
                          <a:effectLst/>
                        </a:rPr>
                        <a:t>BODYFAT~ABDOMEN+WEIGHT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solidFill>
                            <a:srgbClr val="FF0000"/>
                          </a:solidFill>
                          <a:effectLst/>
                        </a:rPr>
                        <a:t>4.110360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solidFill>
                            <a:srgbClr val="FF0000"/>
                          </a:solidFill>
                          <a:effectLst/>
                        </a:rPr>
                        <a:t>0.7245327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806380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ctr"/>
                      <a:r>
                        <a:rPr lang="en-US" b="1"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BODYFAT~ABDOMEN+HEIGHT+WRIST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4.139776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0.7241520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879288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ctr"/>
                      <a:r>
                        <a:rPr lang="en-US" b="1">
                          <a:effectLst/>
                        </a:rPr>
                        <a:t>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BODYFAT~sqWEIGHT+sqABDOMEN+sqFOREARM+sqWRIST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4.109423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0.7219854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94402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b="1" dirty="0">
                          <a:effectLst/>
                        </a:rPr>
                        <a:t>1</a:t>
                      </a:r>
                      <a:r>
                        <a:rPr lang="en-US" b="1" dirty="0">
                          <a:effectLst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BODYFAT~sqABDOMEN+sqWEIGHT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4.174410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0.7149131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27286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ctr"/>
                      <a:r>
                        <a:rPr lang="en-US" b="1">
                          <a:effectLst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BODYFAT~ABDOMEN+ADIPOSITY+HEIGHT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4.183036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0.7144738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277709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ctr"/>
                      <a:r>
                        <a:rPr lang="en-US" b="1" dirty="0">
                          <a:effectLst/>
                        </a:rPr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BODYFAT~sqABDOMEN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4.690806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0.6615653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16409151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1D2E2587-15D3-4628-A874-986145BDF044}"/>
                  </a:ext>
                </a:extLst>
              </p14:cNvPr>
              <p14:cNvContentPartPr/>
              <p14:nvPr/>
            </p14:nvContentPartPr>
            <p14:xfrm>
              <a:off x="3612240" y="4370040"/>
              <a:ext cx="360" cy="82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1D2E2587-15D3-4628-A874-986145BDF04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602880" y="4360680"/>
                <a:ext cx="19080" cy="2700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0543242D-EF20-654B-B1FC-7D0F0E11A57B}"/>
              </a:ext>
            </a:extLst>
          </p:cNvPr>
          <p:cNvSpPr txBox="1"/>
          <p:nvPr/>
        </p:nvSpPr>
        <p:spPr>
          <a:xfrm>
            <a:off x="303361" y="783064"/>
            <a:ext cx="100066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We</a:t>
            </a:r>
            <a:r>
              <a:rPr lang="zh-CN" altLang="en-US" sz="2000" dirty="0"/>
              <a:t> </a:t>
            </a:r>
            <a:r>
              <a:rPr lang="en-US" altLang="zh-CN" sz="2000" dirty="0"/>
              <a:t>use</a:t>
            </a:r>
            <a:r>
              <a:rPr lang="zh-CN" altLang="en-US" sz="2000" dirty="0"/>
              <a:t> </a:t>
            </a:r>
            <a:r>
              <a:rPr lang="en-US" altLang="zh-CN" sz="2000" dirty="0"/>
              <a:t>30</a:t>
            </a:r>
            <a:r>
              <a:rPr lang="zh-CN" altLang="en-US" sz="2000" dirty="0"/>
              <a:t> </a:t>
            </a:r>
            <a:r>
              <a:rPr lang="en-US" altLang="zh-CN" sz="2000" dirty="0"/>
              <a:t>-</a:t>
            </a:r>
            <a:r>
              <a:rPr lang="zh-CN" altLang="en-US" sz="2000" dirty="0"/>
              <a:t> </a:t>
            </a:r>
            <a:r>
              <a:rPr lang="en-US" altLang="zh-CN" sz="2000" dirty="0"/>
              <a:t>repeated</a:t>
            </a:r>
            <a:r>
              <a:rPr lang="zh-CN" altLang="en-US" sz="2000" dirty="0"/>
              <a:t> </a:t>
            </a:r>
            <a:r>
              <a:rPr lang="en-US" altLang="zh-CN" sz="2000" dirty="0"/>
              <a:t>with</a:t>
            </a:r>
            <a:r>
              <a:rPr lang="zh-CN" altLang="en-US" sz="2000" dirty="0"/>
              <a:t> </a:t>
            </a:r>
            <a:r>
              <a:rPr lang="en-US" altLang="zh-CN" sz="2000" dirty="0"/>
              <a:t>10</a:t>
            </a:r>
            <a:r>
              <a:rPr lang="zh-CN" altLang="en-US" sz="2000" dirty="0"/>
              <a:t> </a:t>
            </a:r>
            <a:r>
              <a:rPr lang="en-US" altLang="zh-CN" sz="2000" dirty="0"/>
              <a:t>-</a:t>
            </a:r>
            <a:r>
              <a:rPr lang="zh-CN" altLang="en-US" sz="2000" dirty="0"/>
              <a:t> </a:t>
            </a:r>
            <a:r>
              <a:rPr lang="en-US" altLang="zh-CN" sz="2000" dirty="0"/>
              <a:t>fold</a:t>
            </a:r>
            <a:r>
              <a:rPr lang="zh-CN" altLang="en-US" sz="2000" dirty="0"/>
              <a:t> </a:t>
            </a:r>
            <a:r>
              <a:rPr lang="en-US" altLang="zh-CN" sz="2000" dirty="0"/>
              <a:t>cross</a:t>
            </a:r>
            <a:r>
              <a:rPr lang="zh-CN" altLang="en-US" sz="2000" dirty="0"/>
              <a:t> </a:t>
            </a:r>
            <a:r>
              <a:rPr lang="en-US" altLang="zh-CN" sz="2000" dirty="0"/>
              <a:t>validation.</a:t>
            </a:r>
            <a:br>
              <a:rPr lang="en-US" altLang="zh-CN" sz="2000" dirty="0"/>
            </a:br>
            <a:r>
              <a:rPr lang="en-US" altLang="zh-CN" sz="2000" dirty="0"/>
              <a:t>The</a:t>
            </a:r>
            <a:r>
              <a:rPr lang="zh-CN" altLang="en-US" sz="2000" dirty="0"/>
              <a:t> </a:t>
            </a:r>
            <a:r>
              <a:rPr lang="en-US" altLang="zh-CN" sz="2000" dirty="0"/>
              <a:t>root</a:t>
            </a:r>
            <a:r>
              <a:rPr lang="zh-CN" altLang="en-US" sz="2000" dirty="0"/>
              <a:t> </a:t>
            </a:r>
            <a:r>
              <a:rPr lang="en-US" altLang="zh-CN" sz="2000" dirty="0"/>
              <a:t>mean</a:t>
            </a:r>
            <a:r>
              <a:rPr lang="zh-CN" altLang="en-US" sz="2000" dirty="0"/>
              <a:t> </a:t>
            </a:r>
            <a:r>
              <a:rPr lang="en-US" altLang="zh-CN" sz="2000" dirty="0"/>
              <a:t>squared</a:t>
            </a:r>
            <a:r>
              <a:rPr lang="zh-CN" altLang="en-US" sz="2000" dirty="0"/>
              <a:t> </a:t>
            </a:r>
            <a:r>
              <a:rPr lang="en-US" altLang="zh-CN" sz="2000" dirty="0"/>
              <a:t>error</a:t>
            </a:r>
            <a:r>
              <a:rPr lang="zh-CN" altLang="en-US" sz="2000" dirty="0"/>
              <a:t> </a:t>
            </a:r>
            <a:r>
              <a:rPr lang="en-US" altLang="zh-CN" sz="2000" dirty="0"/>
              <a:t>and</a:t>
            </a:r>
            <a:r>
              <a:rPr lang="zh-CN" altLang="en-US" sz="2000" dirty="0"/>
              <a:t> </a:t>
            </a:r>
            <a:r>
              <a:rPr lang="en-US" altLang="zh-CN" sz="2000" dirty="0"/>
              <a:t>R-squared:</a:t>
            </a:r>
            <a:r>
              <a:rPr lang="zh-CN" altLang="en-US" sz="2000" dirty="0"/>
              <a:t> </a:t>
            </a:r>
            <a:r>
              <a:rPr lang="en-US" altLang="zh-CN" sz="2000" dirty="0"/>
              <a:t>Part</a:t>
            </a:r>
            <a:r>
              <a:rPr lang="zh-CN" altLang="en-US" sz="2000" dirty="0"/>
              <a:t> </a:t>
            </a:r>
            <a:r>
              <a:rPr lang="en-US" altLang="zh-CN" sz="2000" dirty="0"/>
              <a:t>of</a:t>
            </a:r>
            <a:r>
              <a:rPr lang="zh-CN" altLang="en-US" sz="2000" dirty="0"/>
              <a:t> </a:t>
            </a:r>
            <a:r>
              <a:rPr lang="en-US" altLang="zh-CN" sz="2000" dirty="0"/>
              <a:t>results</a:t>
            </a:r>
            <a:endParaRPr lang="en-US" sz="2000" dirty="0"/>
          </a:p>
        </p:txBody>
      </p:sp>
      <p:pic>
        <p:nvPicPr>
          <p:cNvPr id="24" name="Audio 23">
            <a:hlinkClick r:id="" action="ppaction://media"/>
            <a:extLst>
              <a:ext uri="{FF2B5EF4-FFF2-40B4-BE49-F238E27FC236}">
                <a16:creationId xmlns:a16="http://schemas.microsoft.com/office/drawing/2014/main" id="{61D41EBC-B171-40D6-BC39-A16EC70FE39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254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865"/>
    </mc:Choice>
    <mc:Fallback xmlns="">
      <p:transition spd="slow" advTm="438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10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CC3EEB-5549-2049-83B2-A2F179931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098" y="-137383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Model </a:t>
            </a:r>
            <a:r>
              <a:rPr lang="en-US" altLang="zh-CN" sz="3600" dirty="0"/>
              <a:t>D</a:t>
            </a:r>
            <a:r>
              <a:rPr lang="en-US" sz="3600" dirty="0"/>
              <a:t>iagnosis</a:t>
            </a:r>
            <a:r>
              <a:rPr lang="zh-CN" altLang="en-US" sz="3600" dirty="0"/>
              <a:t> </a:t>
            </a:r>
            <a:r>
              <a:rPr lang="en-US" altLang="zh-CN" sz="3600" dirty="0"/>
              <a:t>and</a:t>
            </a:r>
            <a:r>
              <a:rPr lang="zh-CN" altLang="en-US" sz="3600" dirty="0"/>
              <a:t> </a:t>
            </a:r>
            <a:r>
              <a:rPr lang="en-US" altLang="zh-CN" sz="3600" dirty="0"/>
              <a:t>Summary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88F15D-9533-1A45-AD48-2B332D6A87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7098" y="1172798"/>
            <a:ext cx="5089631" cy="4512404"/>
          </a:xfrm>
        </p:spPr>
        <p:txBody>
          <a:bodyPr numCol="1">
            <a:noAutofit/>
          </a:bodyPr>
          <a:lstStyle/>
          <a:p>
            <a:r>
              <a:rPr lang="en-US" altLang="zh-CN" sz="2000" dirty="0"/>
              <a:t>We</a:t>
            </a:r>
            <a:r>
              <a:rPr lang="zh-CN" altLang="en-US" sz="2000" dirty="0"/>
              <a:t> </a:t>
            </a:r>
            <a:r>
              <a:rPr lang="en-US" altLang="zh-CN" sz="2000" dirty="0"/>
              <a:t>choose</a:t>
            </a:r>
            <a:r>
              <a:rPr lang="zh-CN" altLang="en-US" sz="2000" dirty="0"/>
              <a:t> </a:t>
            </a:r>
            <a:r>
              <a:rPr lang="en-US" altLang="zh-CN" sz="2000" b="1" dirty="0"/>
              <a:t>ABDOMEN,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WEIGHT</a:t>
            </a:r>
            <a:r>
              <a:rPr lang="zh-CN" altLang="en-US" sz="2000" b="1" dirty="0"/>
              <a:t> </a:t>
            </a:r>
            <a:r>
              <a:rPr lang="en-US" altLang="zh-CN" sz="2000" dirty="0"/>
              <a:t>as</a:t>
            </a:r>
            <a:r>
              <a:rPr lang="zh-CN" altLang="en-US" sz="2000" dirty="0"/>
              <a:t> </a:t>
            </a:r>
            <a:r>
              <a:rPr lang="en-US" altLang="zh-CN" sz="2000" dirty="0"/>
              <a:t>our</a:t>
            </a:r>
            <a:r>
              <a:rPr lang="zh-CN" altLang="en-US" sz="2000" dirty="0"/>
              <a:t> </a:t>
            </a:r>
            <a:r>
              <a:rPr lang="en-US" altLang="zh-CN" sz="2000" dirty="0"/>
              <a:t>predictors.</a:t>
            </a:r>
            <a:r>
              <a:rPr lang="zh-CN" altLang="en-US" sz="2000" dirty="0"/>
              <a:t> </a:t>
            </a:r>
            <a:endParaRPr lang="en-US" altLang="zh-CN" sz="2000" dirty="0"/>
          </a:p>
          <a:p>
            <a:r>
              <a:rPr lang="en-US" altLang="zh-CN" sz="2000" b="1" dirty="0"/>
              <a:t>Final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model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without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influential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observation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ID39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in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Cook’s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Distance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of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initial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model:</a:t>
            </a:r>
          </a:p>
          <a:p>
            <a:pPr marL="0" indent="0">
              <a:buNone/>
            </a:pPr>
            <a:r>
              <a:rPr lang="zh-CN" altLang="en-US" sz="2000" dirty="0"/>
              <a:t>    </a:t>
            </a:r>
            <a:r>
              <a:rPr lang="en-US" sz="2000" dirty="0"/>
              <a:t>BODYFAT</a:t>
            </a:r>
            <a:r>
              <a:rPr lang="en-US" altLang="zh-CN" sz="2000" dirty="0"/>
              <a:t>(%)</a:t>
            </a:r>
            <a:r>
              <a:rPr lang="en-US" sz="2000" dirty="0"/>
              <a:t>=0.8</a:t>
            </a:r>
            <a:r>
              <a:rPr lang="en-US" altLang="zh-CN" sz="2000" dirty="0"/>
              <a:t>99</a:t>
            </a:r>
            <a:r>
              <a:rPr lang="en-US" sz="2000" dirty="0"/>
              <a:t> ABDOMEN-0.</a:t>
            </a:r>
            <a:r>
              <a:rPr lang="en-US" altLang="zh-CN" sz="2000" dirty="0"/>
              <a:t>123</a:t>
            </a:r>
            <a:r>
              <a:rPr lang="en-US" sz="2000" dirty="0"/>
              <a:t> </a:t>
            </a:r>
            <a:r>
              <a:rPr lang="zh-CN" altLang="en-US" sz="2000" dirty="0"/>
              <a:t>  </a:t>
            </a:r>
            <a:r>
              <a:rPr lang="en-US" sz="2000" dirty="0"/>
              <a:t>WEIGHT-</a:t>
            </a:r>
            <a:r>
              <a:rPr lang="en-US" altLang="zh-CN" sz="2000" dirty="0"/>
              <a:t>42.27.</a:t>
            </a:r>
          </a:p>
          <a:p>
            <a:r>
              <a:rPr lang="en-US" altLang="zh-CN" sz="2000" b="1" dirty="0"/>
              <a:t>Rule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of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thumb:</a:t>
            </a:r>
            <a:r>
              <a:rPr lang="zh-CN" altLang="en-US" sz="2000" b="1" dirty="0"/>
              <a:t> </a:t>
            </a:r>
            <a:r>
              <a:rPr lang="en-US" altLang="zh-CN" sz="2000" dirty="0"/>
              <a:t>BODYFAT(%)=abdomen</a:t>
            </a:r>
            <a:r>
              <a:rPr lang="zh-CN" altLang="en-US" sz="2000" dirty="0"/>
              <a:t> </a:t>
            </a:r>
            <a:r>
              <a:rPr lang="en-US" altLang="zh-CN" sz="2000" dirty="0"/>
              <a:t>circumference(cm)</a:t>
            </a:r>
            <a:r>
              <a:rPr lang="zh-CN" altLang="en-US" sz="2000" dirty="0"/>
              <a:t>*</a:t>
            </a:r>
            <a:r>
              <a:rPr lang="en-US" altLang="zh-CN" sz="2000" dirty="0"/>
              <a:t>0.899</a:t>
            </a:r>
            <a:r>
              <a:rPr lang="zh-CN" altLang="en-US" sz="2000" dirty="0"/>
              <a:t> </a:t>
            </a:r>
            <a:r>
              <a:rPr lang="en-US" altLang="zh-CN" sz="2000" dirty="0"/>
              <a:t>minus</a:t>
            </a:r>
            <a:r>
              <a:rPr lang="zh-CN" altLang="en-US" sz="2000" dirty="0"/>
              <a:t> </a:t>
            </a:r>
            <a:r>
              <a:rPr lang="en-US" altLang="zh-CN" sz="2000" dirty="0"/>
              <a:t>weight(</a:t>
            </a:r>
            <a:r>
              <a:rPr lang="en-US" altLang="zh-CN" sz="2000" dirty="0" err="1"/>
              <a:t>lbs</a:t>
            </a:r>
            <a:r>
              <a:rPr lang="en-US" altLang="zh-CN" sz="2000" dirty="0"/>
              <a:t>)</a:t>
            </a:r>
            <a:r>
              <a:rPr lang="zh-CN" altLang="en-US" sz="2000" dirty="0"/>
              <a:t>*</a:t>
            </a:r>
            <a:r>
              <a:rPr lang="en-US" altLang="zh-CN" sz="2000" dirty="0"/>
              <a:t>0.123</a:t>
            </a:r>
            <a:r>
              <a:rPr lang="zh-CN" altLang="en-US" sz="2000" dirty="0"/>
              <a:t> </a:t>
            </a:r>
            <a:r>
              <a:rPr lang="en-US" altLang="zh-CN" sz="2000" dirty="0"/>
              <a:t>minus</a:t>
            </a:r>
            <a:r>
              <a:rPr lang="zh-CN" altLang="en-US" sz="2000" dirty="0"/>
              <a:t> </a:t>
            </a:r>
            <a:r>
              <a:rPr lang="en-US" altLang="zh-CN" sz="2000" dirty="0"/>
              <a:t>42.27.</a:t>
            </a:r>
            <a:endParaRPr lang="en-US" sz="2000" dirty="0"/>
          </a:p>
          <a:p>
            <a:r>
              <a:rPr lang="en-US" altLang="zh-CN" sz="2000" b="1" dirty="0"/>
              <a:t>Adjusted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R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squared</a:t>
            </a:r>
            <a:r>
              <a:rPr lang="zh-CN" altLang="en-US" sz="2000" b="1" dirty="0"/>
              <a:t> </a:t>
            </a:r>
            <a:r>
              <a:rPr lang="en-US" altLang="zh-CN" sz="2000" dirty="0"/>
              <a:t>is</a:t>
            </a:r>
            <a:r>
              <a:rPr lang="zh-CN" altLang="en-US" sz="2000" dirty="0"/>
              <a:t> </a:t>
            </a:r>
            <a:r>
              <a:rPr lang="en-US" altLang="zh-CN" sz="2000" dirty="0"/>
              <a:t>0.72.</a:t>
            </a:r>
          </a:p>
          <a:p>
            <a:r>
              <a:rPr lang="en-US" altLang="zh-CN" sz="2000" b="1" dirty="0"/>
              <a:t>Residual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standard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error</a:t>
            </a:r>
            <a:r>
              <a:rPr lang="zh-CN" altLang="en-US" sz="2000" b="1" dirty="0"/>
              <a:t> </a:t>
            </a:r>
            <a:r>
              <a:rPr lang="en-US" altLang="zh-CN" sz="2000" dirty="0"/>
              <a:t>is</a:t>
            </a:r>
            <a:r>
              <a:rPr lang="zh-CN" altLang="en-US" sz="2000" dirty="0"/>
              <a:t> </a:t>
            </a:r>
            <a:r>
              <a:rPr lang="en-US" altLang="zh-CN" sz="2000" dirty="0"/>
              <a:t>4.04.</a:t>
            </a:r>
          </a:p>
          <a:p>
            <a:r>
              <a:rPr lang="en-US" altLang="zh-CN" sz="2000" dirty="0"/>
              <a:t>All</a:t>
            </a:r>
            <a:r>
              <a:rPr lang="zh-CN" altLang="en-US" sz="2000" dirty="0"/>
              <a:t> </a:t>
            </a:r>
            <a:r>
              <a:rPr lang="en-US" altLang="zh-CN" sz="2000" dirty="0"/>
              <a:t>variables</a:t>
            </a:r>
            <a:r>
              <a:rPr lang="zh-CN" altLang="en-US" sz="2000" dirty="0"/>
              <a:t> </a:t>
            </a:r>
            <a:r>
              <a:rPr lang="en-US" altLang="zh-CN" sz="2000" dirty="0"/>
              <a:t>are</a:t>
            </a:r>
            <a:r>
              <a:rPr lang="zh-CN" altLang="en-US" sz="2000" dirty="0"/>
              <a:t> </a:t>
            </a:r>
            <a:r>
              <a:rPr lang="en-US" altLang="zh-CN" sz="2000" dirty="0"/>
              <a:t>significant.</a:t>
            </a:r>
          </a:p>
          <a:p>
            <a:r>
              <a:rPr lang="en-US" altLang="zh-CN" sz="2000" dirty="0"/>
              <a:t>No</a:t>
            </a:r>
            <a:r>
              <a:rPr lang="zh-CN" altLang="en-US" sz="2000" dirty="0"/>
              <a:t> </a:t>
            </a:r>
            <a:r>
              <a:rPr lang="en-US" altLang="zh-CN" sz="2000" dirty="0"/>
              <a:t>serious</a:t>
            </a:r>
            <a:r>
              <a:rPr lang="zh-CN" altLang="en-US" sz="2000" dirty="0"/>
              <a:t> </a:t>
            </a:r>
            <a:r>
              <a:rPr lang="en-US" sz="2000" b="1" dirty="0"/>
              <a:t>multicollinearity</a:t>
            </a:r>
            <a:r>
              <a:rPr lang="en-US" altLang="zh-CN" sz="2000" dirty="0"/>
              <a:t>,</a:t>
            </a:r>
            <a:r>
              <a:rPr lang="zh-CN" altLang="en-US" sz="2000" dirty="0"/>
              <a:t> </a:t>
            </a:r>
            <a:r>
              <a:rPr lang="en-US" altLang="zh-CN" sz="2000" dirty="0"/>
              <a:t>mean</a:t>
            </a:r>
            <a:r>
              <a:rPr lang="zh-CN" altLang="en-US" sz="2000" dirty="0"/>
              <a:t> </a:t>
            </a:r>
            <a:r>
              <a:rPr lang="en-US" altLang="zh-CN" sz="2000" dirty="0"/>
              <a:t>VIF=4.0.</a:t>
            </a:r>
          </a:p>
          <a:p>
            <a:r>
              <a:rPr lang="en-US" altLang="zh-CN" sz="2000" b="1" dirty="0"/>
              <a:t>Example:</a:t>
            </a:r>
            <a:r>
              <a:rPr lang="zh-CN" altLang="en-US" sz="2000" b="1" dirty="0"/>
              <a:t> </a:t>
            </a:r>
            <a:r>
              <a:rPr lang="en-US" altLang="zh-CN" sz="2000" dirty="0"/>
              <a:t>Man</a:t>
            </a:r>
            <a:r>
              <a:rPr lang="zh-CN" altLang="en-US" sz="2000" dirty="0"/>
              <a:t> </a:t>
            </a:r>
            <a:r>
              <a:rPr lang="en-US" altLang="zh-CN" sz="2000" dirty="0"/>
              <a:t>with</a:t>
            </a:r>
            <a:r>
              <a:rPr lang="zh-CN" altLang="en-US" sz="2000" dirty="0"/>
              <a:t> </a:t>
            </a:r>
            <a:r>
              <a:rPr lang="en-US" altLang="zh-CN" sz="2000" dirty="0"/>
              <a:t>154</a:t>
            </a:r>
            <a:r>
              <a:rPr lang="zh-CN" altLang="en-US" sz="2000" dirty="0"/>
              <a:t> </a:t>
            </a:r>
            <a:r>
              <a:rPr lang="en-US" altLang="zh-CN" sz="2000" dirty="0" err="1"/>
              <a:t>lbs</a:t>
            </a:r>
            <a:r>
              <a:rPr lang="zh-CN" altLang="en-US" sz="2000" dirty="0"/>
              <a:t> </a:t>
            </a:r>
            <a:r>
              <a:rPr lang="en-US" altLang="zh-CN" sz="2000" dirty="0"/>
              <a:t>WEIGHT</a:t>
            </a:r>
            <a:r>
              <a:rPr lang="zh-CN" altLang="en-US" sz="2000" dirty="0"/>
              <a:t> </a:t>
            </a:r>
            <a:r>
              <a:rPr lang="en-US" altLang="zh-CN" sz="2000" dirty="0"/>
              <a:t>and</a:t>
            </a:r>
            <a:r>
              <a:rPr lang="zh-CN" altLang="en-US" sz="2000" dirty="0"/>
              <a:t> </a:t>
            </a:r>
            <a:r>
              <a:rPr lang="en-US" altLang="zh-CN" sz="2000" dirty="0"/>
              <a:t>85</a:t>
            </a:r>
            <a:r>
              <a:rPr lang="zh-CN" altLang="en-US" sz="2000" dirty="0"/>
              <a:t> </a:t>
            </a:r>
            <a:r>
              <a:rPr lang="en-US" altLang="zh-CN" sz="2000" dirty="0"/>
              <a:t>cm</a:t>
            </a:r>
            <a:r>
              <a:rPr lang="zh-CN" altLang="en-US" sz="2000" dirty="0"/>
              <a:t> </a:t>
            </a:r>
            <a:r>
              <a:rPr lang="en-US" altLang="zh-CN" sz="2000" dirty="0"/>
              <a:t>ABDOMEN,</a:t>
            </a:r>
            <a:r>
              <a:rPr lang="zh-CN" altLang="en-US" sz="2000" dirty="0"/>
              <a:t> </a:t>
            </a:r>
            <a:r>
              <a:rPr lang="en-US" altLang="zh-CN" sz="2000" dirty="0"/>
              <a:t>his</a:t>
            </a:r>
            <a:r>
              <a:rPr lang="zh-CN" altLang="en-US" sz="2000" dirty="0"/>
              <a:t> </a:t>
            </a:r>
            <a:r>
              <a:rPr lang="en-US" altLang="zh-CN" sz="2000" dirty="0"/>
              <a:t>BODYFAT</a:t>
            </a:r>
            <a:r>
              <a:rPr lang="zh-CN" altLang="en-US" sz="2000" dirty="0"/>
              <a:t> </a:t>
            </a:r>
            <a:r>
              <a:rPr lang="en-US" altLang="zh-CN" sz="2000" dirty="0"/>
              <a:t>will</a:t>
            </a:r>
            <a:r>
              <a:rPr lang="zh-CN" altLang="en-US" sz="2000" dirty="0"/>
              <a:t> </a:t>
            </a:r>
            <a:r>
              <a:rPr lang="en-US" altLang="zh-CN" sz="2000" dirty="0"/>
              <a:t>be</a:t>
            </a:r>
            <a:r>
              <a:rPr lang="zh-CN" altLang="en-US" sz="2000" dirty="0"/>
              <a:t> </a:t>
            </a:r>
            <a:r>
              <a:rPr lang="en-US" altLang="zh-CN" sz="2000" dirty="0"/>
              <a:t>15(%).</a:t>
            </a:r>
            <a:endParaRPr lang="en-US" sz="2000" dirty="0"/>
          </a:p>
          <a:p>
            <a:endParaRPr lang="en-US" altLang="zh-CN" sz="2000" dirty="0"/>
          </a:p>
          <a:p>
            <a:pPr marL="0" indent="0">
              <a:buNone/>
            </a:pPr>
            <a:endParaRPr lang="en-US" altLang="zh-CN" sz="2000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934097D8-E991-EA49-9C9A-77802F59E1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4078836"/>
              </p:ext>
            </p:extLst>
          </p:nvPr>
        </p:nvGraphicFramePr>
        <p:xfrm>
          <a:off x="5597819" y="4648200"/>
          <a:ext cx="6377083" cy="175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5721">
                  <a:extLst>
                    <a:ext uri="{9D8B030D-6E8A-4147-A177-3AD203B41FA5}">
                      <a16:colId xmlns:a16="http://schemas.microsoft.com/office/drawing/2014/main" val="1176415567"/>
                    </a:ext>
                  </a:extLst>
                </a:gridCol>
                <a:gridCol w="1009291">
                  <a:extLst>
                    <a:ext uri="{9D8B030D-6E8A-4147-A177-3AD203B41FA5}">
                      <a16:colId xmlns:a16="http://schemas.microsoft.com/office/drawing/2014/main" val="1204679086"/>
                    </a:ext>
                  </a:extLst>
                </a:gridCol>
                <a:gridCol w="1026543">
                  <a:extLst>
                    <a:ext uri="{9D8B030D-6E8A-4147-A177-3AD203B41FA5}">
                      <a16:colId xmlns:a16="http://schemas.microsoft.com/office/drawing/2014/main" val="3537535640"/>
                    </a:ext>
                  </a:extLst>
                </a:gridCol>
                <a:gridCol w="1056005">
                  <a:extLst>
                    <a:ext uri="{9D8B030D-6E8A-4147-A177-3AD203B41FA5}">
                      <a16:colId xmlns:a16="http://schemas.microsoft.com/office/drawing/2014/main" val="2521454666"/>
                    </a:ext>
                  </a:extLst>
                </a:gridCol>
                <a:gridCol w="955490">
                  <a:extLst>
                    <a:ext uri="{9D8B030D-6E8A-4147-A177-3AD203B41FA5}">
                      <a16:colId xmlns:a16="http://schemas.microsoft.com/office/drawing/2014/main" val="3261149431"/>
                    </a:ext>
                  </a:extLst>
                </a:gridCol>
                <a:gridCol w="984033">
                  <a:extLst>
                    <a:ext uri="{9D8B030D-6E8A-4147-A177-3AD203B41FA5}">
                      <a16:colId xmlns:a16="http://schemas.microsoft.com/office/drawing/2014/main" val="5237497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Coefficients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Estimate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Std</a:t>
                      </a:r>
                      <a:r>
                        <a:rPr lang="zh-CN" altLang="en-US" sz="1800" dirty="0"/>
                        <a:t> </a:t>
                      </a:r>
                      <a:r>
                        <a:rPr lang="en-US" altLang="zh-CN" sz="1800" dirty="0"/>
                        <a:t>Error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P-value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95%</a:t>
                      </a:r>
                      <a:r>
                        <a:rPr lang="zh-CN" altLang="en-US" sz="1800" dirty="0"/>
                        <a:t> </a:t>
                      </a:r>
                      <a:r>
                        <a:rPr lang="en-US" altLang="zh-CN" sz="1800" dirty="0"/>
                        <a:t>CI</a:t>
                      </a:r>
                      <a:r>
                        <a:rPr lang="zh-CN" altLang="en-US" sz="1800" dirty="0"/>
                        <a:t> </a:t>
                      </a:r>
                      <a:r>
                        <a:rPr lang="en-US" altLang="zh-CN" sz="1800" dirty="0" err="1"/>
                        <a:t>Lwr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/>
                        <a:t>95%</a:t>
                      </a:r>
                      <a:r>
                        <a:rPr lang="zh-CN" altLang="en-US" sz="1800" dirty="0"/>
                        <a:t> </a:t>
                      </a:r>
                      <a:r>
                        <a:rPr lang="en-US" altLang="zh-CN" sz="1800" dirty="0"/>
                        <a:t>CI</a:t>
                      </a:r>
                      <a:r>
                        <a:rPr lang="zh-CN" altLang="en-US" sz="1800" dirty="0"/>
                        <a:t> </a:t>
                      </a:r>
                      <a:r>
                        <a:rPr lang="en-US" altLang="zh-CN" sz="1800" dirty="0" err="1"/>
                        <a:t>Upr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97013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Intercept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-42.</a:t>
                      </a:r>
                      <a:r>
                        <a:rPr lang="en-US" altLang="zh-CN" dirty="0"/>
                        <a:t>27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</a:t>
                      </a:r>
                      <a:r>
                        <a:rPr lang="en-US" altLang="zh-CN" dirty="0"/>
                        <a:t>446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 2e-16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-47.087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-37.450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833096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ABDOMEN 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0.89</a:t>
                      </a:r>
                      <a:r>
                        <a:rPr lang="en-US" altLang="zh-CN" dirty="0"/>
                        <a:t>9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0.05</a:t>
                      </a:r>
                      <a:r>
                        <a:rPr lang="en-US" altLang="zh-CN" dirty="0"/>
                        <a:t>2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 2e-16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0.79</a:t>
                      </a:r>
                      <a:r>
                        <a:rPr lang="en-US" altLang="zh-CN" dirty="0">
                          <a:effectLst/>
                        </a:rPr>
                        <a:t>8</a:t>
                      </a:r>
                      <a:endParaRPr lang="en-US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1.001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169735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WEIGHT 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</a:t>
                      </a:r>
                      <a:r>
                        <a:rPr lang="en-US" altLang="zh-CN" dirty="0"/>
                        <a:t>23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0.019 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1.37e-09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-0.161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-0.084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04526552"/>
                  </a:ext>
                </a:extLst>
              </a:tr>
            </a:tbl>
          </a:graphicData>
        </a:graphic>
      </p:graphicFrame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E34F7FC6-EFA1-0D42-AEDF-E6E6FB701A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8331" y="112143"/>
            <a:ext cx="4536057" cy="453605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0FE7BBC2-BD55-4A97-BBFD-41724BBC2BB7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32560" y="5851800"/>
              <a:ext cx="186120" cy="41832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0FE7BBC2-BD55-4A97-BBFD-41724BBC2BB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23200" y="5842440"/>
                <a:ext cx="204840" cy="437040"/>
              </a:xfrm>
              <a:prstGeom prst="rect">
                <a:avLst/>
              </a:prstGeom>
            </p:spPr>
          </p:pic>
        </mc:Fallback>
      </mc:AlternateContent>
      <p:pic>
        <p:nvPicPr>
          <p:cNvPr id="14" name="Audio 13">
            <a:hlinkClick r:id="" action="ppaction://media"/>
            <a:extLst>
              <a:ext uri="{FF2B5EF4-FFF2-40B4-BE49-F238E27FC236}">
                <a16:creationId xmlns:a16="http://schemas.microsoft.com/office/drawing/2014/main" id="{E69C226A-8E88-4245-BB92-2DF01422E13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967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640"/>
    </mc:Choice>
    <mc:Fallback xmlns="">
      <p:transition spd="slow" advTm="326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10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1B1914-732E-934C-B450-919CF1236F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460" y="113697"/>
            <a:ext cx="10515600" cy="112841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/>
              <a:t>Model </a:t>
            </a:r>
            <a:r>
              <a:rPr lang="en-US" altLang="zh-CN" sz="3600" dirty="0"/>
              <a:t>D</a:t>
            </a:r>
            <a:r>
              <a:rPr lang="en-US" sz="3600" dirty="0"/>
              <a:t>iagnosis</a:t>
            </a:r>
            <a:r>
              <a:rPr lang="en-US" altLang="zh-CN" sz="3600" dirty="0"/>
              <a:t> </a:t>
            </a:r>
            <a:br>
              <a:rPr lang="en-US" altLang="zh-CN" sz="3600" dirty="0"/>
            </a:br>
            <a:r>
              <a:rPr lang="en-US" altLang="zh-CN" sz="3600" dirty="0"/>
              <a:t>– Standardized Residuals, QQ plots for Residuals</a:t>
            </a:r>
            <a:endParaRPr lang="en-US" sz="3600" dirty="0"/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936137BF-455A-7140-AE8C-7153AC2050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146" y="1242114"/>
            <a:ext cx="5348583" cy="5348583"/>
          </a:xfrm>
          <a:prstGeom prst="rect">
            <a:avLst/>
          </a:prstGeom>
        </p:spPr>
      </p:pic>
      <p:pic>
        <p:nvPicPr>
          <p:cNvPr id="10" name="Picture 9" descr="Chart, scatter chart&#10;&#10;Description automatically generated">
            <a:extLst>
              <a:ext uri="{FF2B5EF4-FFF2-40B4-BE49-F238E27FC236}">
                <a16:creationId xmlns:a16="http://schemas.microsoft.com/office/drawing/2014/main" id="{FA2D3891-74A8-9644-BCF0-387175D7B6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691" y="1242114"/>
            <a:ext cx="5348584" cy="5348584"/>
          </a:xfrm>
          <a:prstGeom prst="rect">
            <a:avLst/>
          </a:prstGeom>
        </p:spPr>
      </p:pic>
      <p:pic>
        <p:nvPicPr>
          <p:cNvPr id="20" name="Audio 19">
            <a:hlinkClick r:id="" action="ppaction://media"/>
            <a:extLst>
              <a:ext uri="{FF2B5EF4-FFF2-40B4-BE49-F238E27FC236}">
                <a16:creationId xmlns:a16="http://schemas.microsoft.com/office/drawing/2014/main" id="{E96F7FE2-E3BA-4B79-ACEB-F7E1E56BED9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285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170"/>
    </mc:Choice>
    <mc:Fallback xmlns="">
      <p:transition spd="slow" advTm="191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10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5FDF7-9125-D746-BC2A-B7A70B8E2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234" y="153192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Model </a:t>
            </a:r>
            <a:r>
              <a:rPr lang="en-US" altLang="zh-CN" sz="3600" dirty="0"/>
              <a:t>D</a:t>
            </a:r>
            <a:r>
              <a:rPr lang="en-US" sz="3600" dirty="0"/>
              <a:t>iagnosis</a:t>
            </a:r>
            <a:r>
              <a:rPr lang="zh-CN" altLang="en-US" sz="3600" dirty="0"/>
              <a:t> </a:t>
            </a:r>
            <a:r>
              <a:rPr lang="en-US" altLang="zh-CN" sz="3600" dirty="0"/>
              <a:t>–</a:t>
            </a:r>
            <a:r>
              <a:rPr lang="zh-CN" altLang="en-US" sz="3600" dirty="0"/>
              <a:t> </a:t>
            </a:r>
            <a:r>
              <a:rPr lang="en-US" altLang="zh-CN" sz="3600" dirty="0"/>
              <a:t>Leverage</a:t>
            </a:r>
            <a:r>
              <a:rPr lang="zh-CN" altLang="en-US" sz="3600" dirty="0"/>
              <a:t> </a:t>
            </a:r>
            <a:r>
              <a:rPr lang="en-US" altLang="zh-CN" sz="3600" dirty="0"/>
              <a:t>Plots</a:t>
            </a:r>
            <a:endParaRPr lang="en-US" sz="3600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D83C9B0-EFF3-F040-80EA-F69BA32F79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0144" y="1690688"/>
            <a:ext cx="5257890" cy="4351338"/>
          </a:xfrm>
        </p:spPr>
        <p:txBody>
          <a:bodyPr>
            <a:normAutofit/>
          </a:bodyPr>
          <a:lstStyle/>
          <a:p>
            <a:r>
              <a:rPr lang="en-US" sz="2000" dirty="0"/>
              <a:t>The leverage </a:t>
            </a:r>
            <a:r>
              <a:rPr lang="en-US" altLang="zh-CN" sz="2000" dirty="0"/>
              <a:t>is</a:t>
            </a:r>
            <a:r>
              <a:rPr lang="zh-CN" altLang="en-US" sz="2000" dirty="0"/>
              <a:t> </a:t>
            </a:r>
            <a:r>
              <a:rPr lang="en-US" sz="2000" dirty="0"/>
              <a:t>diagonal elements from 𝐻=𝑋(𝑋′𝑋)</a:t>
            </a:r>
            <a:r>
              <a:rPr lang="en-US" sz="2000" baseline="30000" dirty="0"/>
              <a:t>−1</a:t>
            </a:r>
            <a:r>
              <a:rPr lang="en-US" sz="2000" dirty="0"/>
              <a:t>𝑋′</a:t>
            </a:r>
            <a:endParaRPr lang="en-US" altLang="zh-CN" sz="2000" dirty="0"/>
          </a:p>
          <a:p>
            <a:r>
              <a:rPr lang="en-US" altLang="zh-CN" sz="2000" dirty="0"/>
              <a:t>There</a:t>
            </a:r>
            <a:r>
              <a:rPr lang="zh-CN" altLang="en-US" sz="2000" dirty="0"/>
              <a:t> </a:t>
            </a:r>
            <a:r>
              <a:rPr lang="en-US" altLang="zh-CN" sz="2000" dirty="0"/>
              <a:t>is</a:t>
            </a:r>
            <a:r>
              <a:rPr lang="zh-CN" altLang="en-US" sz="2000" dirty="0"/>
              <a:t> </a:t>
            </a:r>
            <a:r>
              <a:rPr lang="en-US" altLang="zh-CN" sz="2000" dirty="0"/>
              <a:t>some</a:t>
            </a:r>
            <a:r>
              <a:rPr lang="zh-CN" altLang="en-US" sz="2000" dirty="0"/>
              <a:t> </a:t>
            </a:r>
            <a:r>
              <a:rPr lang="en-US" altLang="zh-CN" sz="2000" dirty="0"/>
              <a:t>outliers</a:t>
            </a:r>
            <a:r>
              <a:rPr lang="zh-CN" altLang="en-US" sz="2000" dirty="0"/>
              <a:t> </a:t>
            </a:r>
            <a:r>
              <a:rPr lang="en-US" altLang="zh-CN" sz="2000" dirty="0"/>
              <a:t>in</a:t>
            </a:r>
            <a:r>
              <a:rPr lang="zh-CN" altLang="en-US" sz="2000" dirty="0"/>
              <a:t> </a:t>
            </a:r>
            <a:r>
              <a:rPr lang="en-US" altLang="zh-CN" sz="2000" dirty="0"/>
              <a:t>Leverage</a:t>
            </a:r>
            <a:r>
              <a:rPr lang="zh-CN" altLang="en-US" sz="2000" dirty="0"/>
              <a:t> </a:t>
            </a:r>
            <a:r>
              <a:rPr lang="en-US" altLang="zh-CN" sz="2000" dirty="0"/>
              <a:t>plots,</a:t>
            </a:r>
            <a:r>
              <a:rPr lang="zh-CN" altLang="en-US" sz="2000" dirty="0"/>
              <a:t> </a:t>
            </a:r>
            <a:r>
              <a:rPr lang="en-US" altLang="zh-CN" sz="2000" dirty="0"/>
              <a:t>which</a:t>
            </a:r>
            <a:r>
              <a:rPr lang="zh-CN" altLang="en-US" sz="2000" dirty="0"/>
              <a:t> </a:t>
            </a:r>
            <a:r>
              <a:rPr lang="en-US" altLang="zh-CN" sz="2000" dirty="0"/>
              <a:t>show</a:t>
            </a:r>
            <a:r>
              <a:rPr lang="zh-CN" altLang="en-US" sz="2000" dirty="0"/>
              <a:t> </a:t>
            </a:r>
            <a:r>
              <a:rPr lang="en-US" altLang="zh-CN" sz="2000" dirty="0"/>
              <a:t>the</a:t>
            </a:r>
            <a:r>
              <a:rPr lang="zh-CN" altLang="en-US" sz="2000" dirty="0"/>
              <a:t> </a:t>
            </a:r>
            <a:r>
              <a:rPr lang="en-US" altLang="zh-CN" sz="2000" dirty="0"/>
              <a:t>outliers</a:t>
            </a:r>
            <a:r>
              <a:rPr lang="zh-CN" altLang="en-US" sz="2000" dirty="0"/>
              <a:t> </a:t>
            </a:r>
            <a:r>
              <a:rPr lang="en-US" altLang="zh-CN" sz="2000" dirty="0"/>
              <a:t>when</a:t>
            </a:r>
            <a:r>
              <a:rPr lang="zh-CN" altLang="en-US" sz="2000" dirty="0"/>
              <a:t> </a:t>
            </a:r>
            <a:r>
              <a:rPr lang="en-US" altLang="zh-CN" sz="2000" dirty="0"/>
              <a:t>we</a:t>
            </a:r>
            <a:r>
              <a:rPr lang="zh-CN" altLang="en-US" sz="2000" dirty="0"/>
              <a:t> </a:t>
            </a:r>
            <a:r>
              <a:rPr lang="en-US" altLang="zh-CN" sz="2000" dirty="0"/>
              <a:t>take</a:t>
            </a:r>
            <a:r>
              <a:rPr lang="zh-CN" altLang="en-US" sz="2000" dirty="0"/>
              <a:t> </a:t>
            </a:r>
            <a:r>
              <a:rPr lang="en-US" altLang="zh-CN" sz="2000" dirty="0"/>
              <a:t>ABDOMEN</a:t>
            </a:r>
            <a:r>
              <a:rPr lang="zh-CN" altLang="en-US" sz="2000" dirty="0"/>
              <a:t> </a:t>
            </a:r>
            <a:r>
              <a:rPr lang="en-US" altLang="zh-CN" sz="2000" dirty="0"/>
              <a:t>and</a:t>
            </a:r>
            <a:r>
              <a:rPr lang="zh-CN" altLang="en-US" sz="2000" dirty="0"/>
              <a:t> </a:t>
            </a:r>
            <a:r>
              <a:rPr lang="en-US" altLang="zh-CN" sz="2000" dirty="0"/>
              <a:t>WEIGHT</a:t>
            </a:r>
            <a:r>
              <a:rPr lang="zh-CN" altLang="en-US" sz="2000" dirty="0"/>
              <a:t> </a:t>
            </a:r>
            <a:r>
              <a:rPr lang="en-US" altLang="zh-CN" sz="2000" dirty="0"/>
              <a:t>as</a:t>
            </a:r>
            <a:r>
              <a:rPr lang="zh-CN" altLang="en-US" sz="2000" dirty="0"/>
              <a:t> </a:t>
            </a:r>
            <a:r>
              <a:rPr lang="en-US" altLang="zh-CN" sz="2000" dirty="0"/>
              <a:t>predictors.</a:t>
            </a:r>
            <a:r>
              <a:rPr lang="zh-CN" altLang="en-US" sz="2000" dirty="0"/>
              <a:t> </a:t>
            </a:r>
            <a:endParaRPr lang="en-US" altLang="zh-CN" sz="2000" dirty="0"/>
          </a:p>
        </p:txBody>
      </p:sp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3BB4505F-DF70-B149-81AF-22F5B46973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0515" y="1630302"/>
            <a:ext cx="4802187" cy="4802187"/>
          </a:xfrm>
          <a:prstGeom prst="rect">
            <a:avLst/>
          </a:prstGeom>
        </p:spPr>
      </p:pic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B4B098FC-68D6-48B7-ADD5-F00340D3041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781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98"/>
    </mc:Choice>
    <mc:Fallback xmlns="">
      <p:transition spd="slow" advTm="120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10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700</TotalTime>
  <Words>610</Words>
  <Application>Microsoft Macintosh PowerPoint</Application>
  <PresentationFormat>Widescreen</PresentationFormat>
  <Paragraphs>142</Paragraphs>
  <Slides>7</Slides>
  <Notes>1</Notes>
  <HiddenSlides>0</HiddenSlides>
  <MMClips>7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Variables Selection – Direction Search</vt:lpstr>
      <vt:lpstr>Variables Selection – Tree regression</vt:lpstr>
      <vt:lpstr>Variables Selection – Summary</vt:lpstr>
      <vt:lpstr>Model Selection  </vt:lpstr>
      <vt:lpstr>Model Diagnosis and Summary</vt:lpstr>
      <vt:lpstr>Model Diagnosis  – Standardized Residuals, QQ plots for Residuals</vt:lpstr>
      <vt:lpstr>Model Diagnosis – Leverage Plots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Variables Selection – Forward Direction Search</dc:title>
  <dc:creator>HanGyu KANG</dc:creator>
  <cp:lastModifiedBy>Wang Enze</cp:lastModifiedBy>
  <cp:revision>24</cp:revision>
  <dcterms:created xsi:type="dcterms:W3CDTF">2020-10-12T20:55:03Z</dcterms:created>
  <dcterms:modified xsi:type="dcterms:W3CDTF">2020-10-20T20:02:35Z</dcterms:modified>
</cp:coreProperties>
</file>